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9" r:id="rId9"/>
    <p:sldId id="263" r:id="rId10"/>
    <p:sldId id="264" r:id="rId11"/>
    <p:sldId id="265" r:id="rId12"/>
    <p:sldId id="266" r:id="rId13"/>
    <p:sldId id="267" r:id="rId14"/>
  </p:sldIdLst>
  <p:sldSz cx="12192000" cy="6858000"/>
  <p:notesSz cx="7023100" cy="9309100"/>
  <p:defaultTextStyle>
    <a:defPPr lvl="0">
      <a:defRPr lang="en-US"/>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C0FBB63-32D2-4F83-ACA2-1CC0BCD108EE}">
  <a:tblStyle styleId="{BC0FBB63-32D2-4F83-ACA2-1CC0BCD108EE}"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16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F2775BC-6312-42C7-B7C5-EA6783C2D9CA}" type="datetimeFigureOut">
              <a:rPr lang="en-US" smtClean="0"/>
              <a:pPr/>
              <a:t>10/15/2023</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67F715A1-4ADC-44E0-9587-804FF39D6B22}" type="slidenum">
              <a:rPr lang="en-US" smtClean="0"/>
              <a:pPr/>
              <a:t>‹#›</a:t>
            </a:fld>
            <a:endParaRPr lang="en-US"/>
          </a:p>
        </p:txBody>
      </p:sp>
    </p:spTree>
    <p:extLst>
      <p:ext uri="{BB962C8B-B14F-4D97-AF65-F5344CB8AC3E}">
        <p14:creationId xmlns:p14="http://schemas.microsoft.com/office/powerpoint/2010/main" val="1729842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7</a:t>
            </a:fld>
            <a:endParaRPr lang="en-US"/>
          </a:p>
        </p:txBody>
      </p:sp>
    </p:spTree>
    <p:extLst>
      <p:ext uri="{BB962C8B-B14F-4D97-AF65-F5344CB8AC3E}">
        <p14:creationId xmlns:p14="http://schemas.microsoft.com/office/powerpoint/2010/main" val="2489534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0FF0622-75E4-48B8-A617-5428CA5926CE}" type="datetimeFigureOut">
              <a:rPr lang="en-US" smtClean="0"/>
              <a:pPr/>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FF0622-75E4-48B8-A617-5428CA5926CE}" type="datetimeFigureOut">
              <a:rPr lang="en-US" smtClean="0"/>
              <a:pPr/>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FF0622-75E4-48B8-A617-5428CA5926CE}" type="datetimeFigureOut">
              <a:rPr lang="en-US" smtClean="0"/>
              <a:pPr/>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FF0622-75E4-48B8-A617-5428CA5926CE}" type="datetimeFigureOut">
              <a:rPr lang="en-US" smtClean="0"/>
              <a:pPr/>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FF0622-75E4-48B8-A617-5428CA5926CE}" type="datetimeFigureOut">
              <a:rPr lang="en-US" smtClean="0"/>
              <a:pPr/>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FF0622-75E4-48B8-A617-5428CA5926CE}" type="datetimeFigureOut">
              <a:rPr lang="en-US" smtClean="0"/>
              <a:pPr/>
              <a:t>10/15/2023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875541-8164-4CC7-9F2F-6F0C49BB858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FF0622-75E4-48B8-A617-5428CA5926CE}" type="datetimeFigureOut">
              <a:rPr lang="en-US" smtClean="0"/>
              <a:pPr/>
              <a:t>10/15/2023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875541-8164-4CC7-9F2F-6F0C49BB858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FF0622-75E4-48B8-A617-5428CA5926CE}" type="datetimeFigureOut">
              <a:rPr lang="en-US" smtClean="0"/>
              <a:pPr/>
              <a:t>10/15/2023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875541-8164-4CC7-9F2F-6F0C49BB858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FF0622-75E4-48B8-A617-5428CA5926CE}" type="datetimeFigureOut">
              <a:rPr lang="en-US" smtClean="0"/>
              <a:pPr/>
              <a:t>10/15/2023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875541-8164-4CC7-9F2F-6F0C49BB858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FF0622-75E4-48B8-A617-5428CA5926CE}" type="datetimeFigureOut">
              <a:rPr lang="en-US" smtClean="0"/>
              <a:pPr/>
              <a:t>10/15/2023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875541-8164-4CC7-9F2F-6F0C49BB858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FF0622-75E4-48B8-A617-5428CA5926CE}" type="datetimeFigureOut">
              <a:rPr lang="en-US" smtClean="0"/>
              <a:pPr/>
              <a:t>10/15/2023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875541-8164-4CC7-9F2F-6F0C49BB858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FF0622-75E4-48B8-A617-5428CA5926CE}" type="datetimeFigureOut">
              <a:rPr lang="en-US" smtClean="0"/>
              <a:pPr/>
              <a:t>10/15/2023</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875541-8164-4CC7-9F2F-6F0C49BB858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vywa.homestead.com/"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mailto:maderawrestlingclub@gmail.com" TargetMode="External"/><Relationship Id="rId7" Type="http://schemas.openxmlformats.org/officeDocument/2006/relationships/image" Target="../media/image4.png"/><Relationship Id="rId2" Type="http://schemas.openxmlformats.org/officeDocument/2006/relationships/hyperlink" Target="mailto:cvtournmentpros@gmail.com"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mailto:alexgallardo77@gmail.com"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mailto:toastyyamas83@sbcglobal.net" TargetMode="External"/><Relationship Id="rId13" Type="http://schemas.openxmlformats.org/officeDocument/2006/relationships/hyperlink" Target="mailto:mg.monarch.wrestling@gmail.com" TargetMode="External"/><Relationship Id="rId18" Type="http://schemas.openxmlformats.org/officeDocument/2006/relationships/image" Target="../media/image10.png"/><Relationship Id="rId3" Type="http://schemas.openxmlformats.org/officeDocument/2006/relationships/hyperlink" Target="mailto:joshuaochoa83@yahoo.com" TargetMode="External"/><Relationship Id="rId21" Type="http://schemas.openxmlformats.org/officeDocument/2006/relationships/image" Target="../media/image13.png"/><Relationship Id="rId7" Type="http://schemas.openxmlformats.org/officeDocument/2006/relationships/hyperlink" Target="mailto:rickym559@gmail.com" TargetMode="External"/><Relationship Id="rId12" Type="http://schemas.openxmlformats.org/officeDocument/2006/relationships/hyperlink" Target="mailto:mpwrestling@gmail.com" TargetMode="External"/><Relationship Id="rId17" Type="http://schemas.openxmlformats.org/officeDocument/2006/relationships/image" Target="../media/image9.png"/><Relationship Id="rId2" Type="http://schemas.openxmlformats.org/officeDocument/2006/relationships/image" Target="../media/image5.png"/><Relationship Id="rId16" Type="http://schemas.openxmlformats.org/officeDocument/2006/relationships/image" Target="../media/image8.png"/><Relationship Id="rId20"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hyperlink" Target="mailto:aztlanson@icloud.com" TargetMode="External"/><Relationship Id="rId11" Type="http://schemas.openxmlformats.org/officeDocument/2006/relationships/hyperlink" Target="mailto:james.mcdonald0305@gmail.com" TargetMode="External"/><Relationship Id="rId5" Type="http://schemas.openxmlformats.org/officeDocument/2006/relationships/hyperlink" Target="mailto:tburkeclear559@icloud.com" TargetMode="External"/><Relationship Id="rId15" Type="http://schemas.openxmlformats.org/officeDocument/2006/relationships/image" Target="../media/image7.png"/><Relationship Id="rId10" Type="http://schemas.openxmlformats.org/officeDocument/2006/relationships/hyperlink" Target="mailto:slopez@w-usd.org" TargetMode="External"/><Relationship Id="rId19" Type="http://schemas.openxmlformats.org/officeDocument/2006/relationships/image" Target="../media/image11.png"/><Relationship Id="rId4" Type="http://schemas.openxmlformats.org/officeDocument/2006/relationships/hyperlink" Target="mailto:farmboyz@hotmail.com" TargetMode="External"/><Relationship Id="rId9" Type="http://schemas.openxmlformats.org/officeDocument/2006/relationships/hyperlink" Target="mailto:steve.woodlake@gmail.com" TargetMode="External"/><Relationship Id="rId14" Type="http://schemas.openxmlformats.org/officeDocument/2006/relationships/image" Target="../media/image6.png"/><Relationship Id="rId22"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hyperlink" Target="mailto:maderawrestlingclub@gmail.com" TargetMode="External"/><Relationship Id="rId13" Type="http://schemas.openxmlformats.org/officeDocument/2006/relationships/hyperlink" Target="mailto:rondoagjim25@yahoo.com" TargetMode="External"/><Relationship Id="rId18" Type="http://schemas.openxmlformats.org/officeDocument/2006/relationships/image" Target="../media/image19.png"/><Relationship Id="rId3" Type="http://schemas.openxmlformats.org/officeDocument/2006/relationships/hyperlink" Target="mailto:thomaskthongseng@yahoo.com" TargetMode="External"/><Relationship Id="rId21" Type="http://schemas.openxmlformats.org/officeDocument/2006/relationships/image" Target="../media/image4.png"/><Relationship Id="rId7" Type="http://schemas.openxmlformats.org/officeDocument/2006/relationships/hyperlink" Target="mailto:Saul.rodriguez87@yahoo.com" TargetMode="External"/><Relationship Id="rId12" Type="http://schemas.openxmlformats.org/officeDocument/2006/relationships/hyperlink" Target="mailto:Visaliaimpactwrestling@yahoo.com" TargetMode="External"/><Relationship Id="rId17" Type="http://schemas.openxmlformats.org/officeDocument/2006/relationships/image" Target="../media/image18.png"/><Relationship Id="rId2" Type="http://schemas.openxmlformats.org/officeDocument/2006/relationships/notesSlide" Target="../notesSlides/notesSlide1.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hyperlink" Target="mailto:onper@iclound.com" TargetMode="External"/><Relationship Id="rId11" Type="http://schemas.openxmlformats.org/officeDocument/2006/relationships/hyperlink" Target="mailto:rafael.cisnerosjr@dinuba.k12.ca.us" TargetMode="External"/><Relationship Id="rId5" Type="http://schemas.openxmlformats.org/officeDocument/2006/relationships/hyperlink" Target="mailto:joeycavazos97@gmail.com" TargetMode="External"/><Relationship Id="rId15" Type="http://schemas.openxmlformats.org/officeDocument/2006/relationships/image" Target="../media/image16.jpeg"/><Relationship Id="rId23" Type="http://schemas.openxmlformats.org/officeDocument/2006/relationships/image" Target="../media/image23.png"/><Relationship Id="rId10" Type="http://schemas.openxmlformats.org/officeDocument/2006/relationships/hyperlink" Target="mailto:archietovarsr@gmail.com" TargetMode="External"/><Relationship Id="rId19" Type="http://schemas.openxmlformats.org/officeDocument/2006/relationships/image" Target="../media/image20.gif"/><Relationship Id="rId4" Type="http://schemas.openxmlformats.org/officeDocument/2006/relationships/hyperlink" Target="mailto:basilio.gutierrez@kermanusd.com" TargetMode="External"/><Relationship Id="rId9" Type="http://schemas.openxmlformats.org/officeDocument/2006/relationships/hyperlink" Target="mailto:justinlucaslozano@gmail.com" TargetMode="External"/><Relationship Id="rId14" Type="http://schemas.openxmlformats.org/officeDocument/2006/relationships/image" Target="../media/image15.png"/><Relationship Id="rId22"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hyperlink" Target="mailto:spencer_hill@kernhigh.org" TargetMode="External"/><Relationship Id="rId13" Type="http://schemas.openxmlformats.org/officeDocument/2006/relationships/image" Target="../media/image26.png"/><Relationship Id="rId18" Type="http://schemas.openxmlformats.org/officeDocument/2006/relationships/image" Target="../media/image31.png"/><Relationship Id="rId3" Type="http://schemas.openxmlformats.org/officeDocument/2006/relationships/hyperlink" Target="mailto:aintnophun@gmail.com" TargetMode="External"/><Relationship Id="rId7" Type="http://schemas.openxmlformats.org/officeDocument/2006/relationships/hyperlink" Target="mailto:gallardoalex77@Hotmail.com" TargetMode="External"/><Relationship Id="rId12" Type="http://schemas.openxmlformats.org/officeDocument/2006/relationships/image" Target="../media/image25.jpeg"/><Relationship Id="rId17" Type="http://schemas.openxmlformats.org/officeDocument/2006/relationships/image" Target="../media/image30.jpeg"/><Relationship Id="rId2" Type="http://schemas.openxmlformats.org/officeDocument/2006/relationships/hyperlink" Target="mailto:warriorsyouthwrestling19@gmail.com" TargetMode="External"/><Relationship Id="rId16"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hyperlink" Target="mailto:esperi55@hotmail.com" TargetMode="External"/><Relationship Id="rId11" Type="http://schemas.openxmlformats.org/officeDocument/2006/relationships/image" Target="../media/image24.jpeg"/><Relationship Id="rId5" Type="http://schemas.openxmlformats.org/officeDocument/2006/relationships/hyperlink" Target="mailto:adam_fierro@kernhigh.org" TargetMode="External"/><Relationship Id="rId15" Type="http://schemas.openxmlformats.org/officeDocument/2006/relationships/image" Target="../media/image28.png"/><Relationship Id="rId10" Type="http://schemas.openxmlformats.org/officeDocument/2006/relationships/hyperlink" Target="mailto:cmambj@yahoo.com" TargetMode="External"/><Relationship Id="rId19" Type="http://schemas.openxmlformats.org/officeDocument/2006/relationships/image" Target="../media/image32.png"/><Relationship Id="rId4" Type="http://schemas.openxmlformats.org/officeDocument/2006/relationships/hyperlink" Target="mailto:marcusg12@msn.com" TargetMode="External"/><Relationship Id="rId9" Type="http://schemas.openxmlformats.org/officeDocument/2006/relationships/hyperlink" Target="mailto:ramonperez89@gmail.com" TargetMode="External"/><Relationship Id="rId14"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hyperlink" Target="mailto:ebrewsterparker@yahoo.com" TargetMode="External"/><Relationship Id="rId13" Type="http://schemas.openxmlformats.org/officeDocument/2006/relationships/hyperlink" Target="mailto:moses@ljwrestling.net" TargetMode="External"/><Relationship Id="rId18" Type="http://schemas.openxmlformats.org/officeDocument/2006/relationships/image" Target="../media/image37.png"/><Relationship Id="rId3" Type="http://schemas.openxmlformats.org/officeDocument/2006/relationships/image" Target="../media/image33.png"/><Relationship Id="rId21" Type="http://schemas.openxmlformats.org/officeDocument/2006/relationships/image" Target="../media/image40.png"/><Relationship Id="rId7" Type="http://schemas.openxmlformats.org/officeDocument/2006/relationships/hyperlink" Target="mailto:tlcasper.vision@gmail.com" TargetMode="External"/><Relationship Id="rId12" Type="http://schemas.openxmlformats.org/officeDocument/2006/relationships/hyperlink" Target="mailto:addi5ska@gmail.com" TargetMode="External"/><Relationship Id="rId17" Type="http://schemas.openxmlformats.org/officeDocument/2006/relationships/image" Target="../media/image36.png"/><Relationship Id="rId25" Type="http://schemas.openxmlformats.org/officeDocument/2006/relationships/image" Target="../media/image44.png"/><Relationship Id="rId2" Type="http://schemas.openxmlformats.org/officeDocument/2006/relationships/notesSlide" Target="../notesSlides/notesSlide2.xml"/><Relationship Id="rId16" Type="http://schemas.openxmlformats.org/officeDocument/2006/relationships/image" Target="../media/image35.png"/><Relationship Id="rId20"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hyperlink" Target="mailto:mipolley@wuesd.org" TargetMode="External"/><Relationship Id="rId11" Type="http://schemas.openxmlformats.org/officeDocument/2006/relationships/hyperlink" Target="mailto:zee.Enriquez@gmail.com" TargetMode="External"/><Relationship Id="rId24" Type="http://schemas.openxmlformats.org/officeDocument/2006/relationships/image" Target="../media/image43.png"/><Relationship Id="rId5" Type="http://schemas.openxmlformats.org/officeDocument/2006/relationships/hyperlink" Target="mailto:alberts@richgrove.org" TargetMode="External"/><Relationship Id="rId15" Type="http://schemas.openxmlformats.org/officeDocument/2006/relationships/image" Target="../media/image34.jpeg"/><Relationship Id="rId23" Type="http://schemas.openxmlformats.org/officeDocument/2006/relationships/image" Target="../media/image42.png"/><Relationship Id="rId10" Type="http://schemas.openxmlformats.org/officeDocument/2006/relationships/hyperlink" Target="mailto:BBSPnE@gmail.com" TargetMode="External"/><Relationship Id="rId19" Type="http://schemas.openxmlformats.org/officeDocument/2006/relationships/image" Target="../media/image38.gif"/><Relationship Id="rId4" Type="http://schemas.openxmlformats.org/officeDocument/2006/relationships/hyperlink" Target="mailto:diablowrestling2019@gmail.com" TargetMode="External"/><Relationship Id="rId9" Type="http://schemas.openxmlformats.org/officeDocument/2006/relationships/hyperlink" Target="mailto:jose.tapia32@yahoo.com" TargetMode="External"/><Relationship Id="rId14" Type="http://schemas.openxmlformats.org/officeDocument/2006/relationships/hyperlink" Target="mailto:mario.sandoval7372@gmail.com" TargetMode="External"/><Relationship Id="rId22" Type="http://schemas.openxmlformats.org/officeDocument/2006/relationships/image" Target="../media/image41.png"/></Relationships>
</file>

<file path=ppt/slides/_rels/slide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mailto:Jgranata@cavins.com"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ewCRlogo.png"/>
          <p:cNvPicPr>
            <a:picLocks noChangeAspect="1"/>
          </p:cNvPicPr>
          <p:nvPr/>
        </p:nvPicPr>
        <p:blipFill>
          <a:blip r:embed="rId2" cstate="print"/>
          <a:stretch>
            <a:fillRect/>
          </a:stretch>
        </p:blipFill>
        <p:spPr>
          <a:xfrm>
            <a:off x="2619375" y="0"/>
            <a:ext cx="5819775" cy="6667500"/>
          </a:xfrm>
          <a:prstGeom prst="rect">
            <a:avLst/>
          </a:prstGeom>
        </p:spPr>
      </p:pic>
      <p:sp>
        <p:nvSpPr>
          <p:cNvPr id="2" name="Title 1"/>
          <p:cNvSpPr>
            <a:spLocks noGrp="1"/>
          </p:cNvSpPr>
          <p:nvPr>
            <p:ph type="ctrTitle"/>
          </p:nvPr>
        </p:nvSpPr>
        <p:spPr>
          <a:xfrm>
            <a:off x="628650" y="1874067"/>
            <a:ext cx="10486016" cy="2858046"/>
          </a:xfrm>
        </p:spPr>
        <p:txBody>
          <a:bodyPr>
            <a:normAutofit/>
          </a:bodyPr>
          <a:lstStyle/>
          <a:p>
            <a:r>
              <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hlinkClick r:id="rId3"/>
              </a:rPr>
              <a:t>2023-2024 CVYWA Association Handbook</a:t>
            </a:r>
            <a:endPar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Subtitle 2"/>
          <p:cNvSpPr>
            <a:spLocks noGrp="1"/>
          </p:cNvSpPr>
          <p:nvPr>
            <p:ph type="subTitle" idx="1"/>
          </p:nvPr>
        </p:nvSpPr>
        <p:spPr>
          <a:xfrm>
            <a:off x="2237173" y="6143348"/>
            <a:ext cx="6462944" cy="714652"/>
          </a:xfrm>
        </p:spPr>
        <p:txBody>
          <a:bodyPr>
            <a:normAutofit fontScale="85000" lnSpcReduction="10000"/>
          </a:bodyPr>
          <a:lstStyle/>
          <a:p>
            <a:r>
              <a:rPr lang="en-US" dirty="0">
                <a:ln>
                  <a:solidFill>
                    <a:schemeClr val="tx1"/>
                  </a:solidFill>
                </a:ln>
                <a:solidFill>
                  <a:srgbClr val="FF0000"/>
                </a:solidFill>
                <a:effectLst>
                  <a:reflection blurRad="6350" stA="55000" endA="300" endPos="45500" dir="5400000" sy="-100000" algn="bl" rotWithShape="0"/>
                </a:effectLst>
              </a:rPr>
              <a:t>Non  partisan Youth Wrestling Association</a:t>
            </a:r>
          </a:p>
        </p:txBody>
      </p:sp>
    </p:spTree>
    <p:extLst>
      <p:ext uri="{BB962C8B-B14F-4D97-AF65-F5344CB8AC3E}">
        <p14:creationId xmlns:p14="http://schemas.microsoft.com/office/powerpoint/2010/main" val="4005440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494536239"/>
              </p:ext>
            </p:extLst>
          </p:nvPr>
        </p:nvGraphicFramePr>
        <p:xfrm>
          <a:off x="566374" y="271958"/>
          <a:ext cx="11096708" cy="6586042"/>
        </p:xfrm>
        <a:graphic>
          <a:graphicData uri="http://schemas.openxmlformats.org/drawingml/2006/table">
            <a:tbl>
              <a:tblPr firstRow="1" bandRow="1">
                <a:tableStyleId>{2D5ABB26-0587-4C30-8999-92F81FD0307C}</a:tableStyleId>
              </a:tblPr>
              <a:tblGrid>
                <a:gridCol w="11096708">
                  <a:extLst>
                    <a:ext uri="{9D8B030D-6E8A-4147-A177-3AD203B41FA5}">
                      <a16:colId xmlns:a16="http://schemas.microsoft.com/office/drawing/2014/main" val="20000"/>
                    </a:ext>
                  </a:extLst>
                </a:gridCol>
              </a:tblGrid>
              <a:tr h="6586042">
                <a:tc>
                  <a:txBody>
                    <a:bodyPr/>
                    <a:lstStyle/>
                    <a:p>
                      <a:pPr algn="ctr"/>
                      <a:r>
                        <a:rPr lang="en-US" sz="1200" kern="1200" dirty="0">
                          <a:solidFill>
                            <a:schemeClr val="tx1"/>
                          </a:solidFill>
                          <a:latin typeface="+mn-lt"/>
                          <a:ea typeface="+mn-ea"/>
                          <a:cs typeface="+mn-cs"/>
                        </a:rPr>
                        <a:t>c. The wrestler </a:t>
                      </a:r>
                      <a:r>
                        <a:rPr lang="en-US" sz="1200" b="1" kern="1200" dirty="0">
                          <a:solidFill>
                            <a:schemeClr val="tx1"/>
                          </a:solidFill>
                          <a:latin typeface="+mn-lt"/>
                          <a:ea typeface="+mn-ea"/>
                          <a:cs typeface="+mn-cs"/>
                        </a:rPr>
                        <a:t>may </a:t>
                      </a:r>
                      <a:r>
                        <a:rPr lang="en-US" sz="1200" b="1" kern="1200" dirty="0">
                          <a:solidFill>
                            <a:srgbClr val="0070C0"/>
                          </a:solidFill>
                          <a:latin typeface="+mn-lt"/>
                          <a:ea typeface="+mn-ea"/>
                          <a:cs typeface="+mn-cs"/>
                        </a:rPr>
                        <a:t>participate</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anywhere if there is room in that program.</a:t>
                      </a:r>
                      <a:br>
                        <a:rPr lang="en-US" sz="1200" kern="1200" dirty="0">
                          <a:solidFill>
                            <a:schemeClr val="tx1"/>
                          </a:solidFill>
                          <a:latin typeface="+mn-lt"/>
                          <a:ea typeface="+mn-ea"/>
                          <a:cs typeface="+mn-cs"/>
                        </a:rPr>
                      </a:br>
                      <a:endParaRPr lang="en-US" sz="1200" kern="1200" dirty="0">
                        <a:solidFill>
                          <a:schemeClr val="tx1"/>
                        </a:solidFill>
                        <a:latin typeface="+mn-lt"/>
                        <a:ea typeface="+mn-ea"/>
                        <a:cs typeface="+mn-cs"/>
                      </a:endParaRPr>
                    </a:p>
                    <a:p>
                      <a:pPr algn="ctr"/>
                      <a:r>
                        <a:rPr lang="en-US" sz="1200" kern="1200" dirty="0">
                          <a:solidFill>
                            <a:schemeClr val="tx1"/>
                          </a:solidFill>
                          <a:latin typeface="+mn-lt"/>
                          <a:ea typeface="+mn-ea"/>
                          <a:cs typeface="+mn-cs"/>
                        </a:rPr>
                        <a:t>d. Wrestlers must maintain a GPA required by his school or club to be eligible. </a:t>
                      </a:r>
                      <a:br>
                        <a:rPr lang="en-US" sz="1200" kern="1200" dirty="0">
                          <a:solidFill>
                            <a:schemeClr val="tx1"/>
                          </a:solidFill>
                          <a:latin typeface="+mn-lt"/>
                          <a:ea typeface="+mn-ea"/>
                          <a:cs typeface="+mn-cs"/>
                        </a:rPr>
                      </a:br>
                      <a:endParaRPr lang="en-US" sz="1200" kern="1200" dirty="0">
                        <a:solidFill>
                          <a:schemeClr val="tx1"/>
                        </a:solidFill>
                        <a:latin typeface="+mn-lt"/>
                        <a:ea typeface="+mn-ea"/>
                        <a:cs typeface="+mn-cs"/>
                      </a:endParaRPr>
                    </a:p>
                    <a:p>
                      <a:pPr algn="ctr"/>
                      <a:r>
                        <a:rPr lang="en-US" sz="1200" kern="1200" dirty="0">
                          <a:solidFill>
                            <a:schemeClr val="tx1"/>
                          </a:solidFill>
                          <a:latin typeface="+mn-lt"/>
                          <a:ea typeface="+mn-ea"/>
                          <a:cs typeface="+mn-cs"/>
                        </a:rPr>
                        <a:t>- Accepting non</a:t>
                      </a:r>
                      <a:r>
                        <a:rPr lang="en-US" sz="1200" kern="1200" baseline="0" dirty="0">
                          <a:solidFill>
                            <a:schemeClr val="tx1"/>
                          </a:solidFill>
                          <a:latin typeface="+mn-lt"/>
                          <a:ea typeface="+mn-ea"/>
                          <a:cs typeface="+mn-cs"/>
                        </a:rPr>
                        <a:t> area wrestlers</a:t>
                      </a:r>
                      <a:r>
                        <a:rPr lang="en-US" sz="1200" kern="1200" dirty="0">
                          <a:solidFill>
                            <a:schemeClr val="tx1"/>
                          </a:solidFill>
                          <a:latin typeface="+mn-lt"/>
                          <a:ea typeface="+mn-ea"/>
                          <a:cs typeface="+mn-cs"/>
                        </a:rPr>
                        <a:t> through the season is approved if a-d apply.  </a:t>
                      </a:r>
                      <a:br>
                        <a:rPr lang="en-US" sz="1200" kern="1200" dirty="0">
                          <a:solidFill>
                            <a:schemeClr val="tx1"/>
                          </a:solidFill>
                          <a:latin typeface="+mn-lt"/>
                          <a:ea typeface="+mn-ea"/>
                          <a:cs typeface="+mn-cs"/>
                        </a:rPr>
                      </a:br>
                      <a:endParaRPr lang="en-US" sz="1200" kern="1200" dirty="0">
                        <a:solidFill>
                          <a:schemeClr val="tx1"/>
                        </a:solidFill>
                        <a:latin typeface="+mn-lt"/>
                        <a:ea typeface="+mn-ea"/>
                        <a:cs typeface="+mn-cs"/>
                      </a:endParaRPr>
                    </a:p>
                    <a:p>
                      <a:pPr algn="ctr"/>
                      <a:r>
                        <a:rPr lang="en-US" sz="1200" kern="1200" dirty="0">
                          <a:solidFill>
                            <a:schemeClr val="tx1"/>
                          </a:solidFill>
                          <a:latin typeface="+mn-lt"/>
                          <a:ea typeface="+mn-ea"/>
                          <a:cs typeface="+mn-cs"/>
                        </a:rPr>
                        <a:t>- RSP students will have their GPA determined by their IEP</a:t>
                      </a:r>
                      <a:br>
                        <a:rPr lang="en-US" sz="1200" kern="1200" dirty="0">
                          <a:solidFill>
                            <a:schemeClr val="tx1"/>
                          </a:solidFill>
                          <a:latin typeface="+mn-lt"/>
                          <a:ea typeface="+mn-ea"/>
                          <a:cs typeface="+mn-cs"/>
                        </a:rPr>
                      </a:br>
                      <a:r>
                        <a:rPr lang="en-US" sz="1200" b="1" u="sng" kern="1200" dirty="0">
                          <a:solidFill>
                            <a:schemeClr val="tx1"/>
                          </a:solidFill>
                          <a:latin typeface="+mn-lt"/>
                          <a:ea typeface="+mn-ea"/>
                          <a:cs typeface="+mn-cs"/>
                        </a:rPr>
                        <a:t>2. Age Restrictions: </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Individuals may not wrestler in K-1</a:t>
                      </a:r>
                      <a:r>
                        <a:rPr lang="en-US" sz="1200" kern="1200" baseline="30000" dirty="0">
                          <a:solidFill>
                            <a:schemeClr val="tx1"/>
                          </a:solidFill>
                          <a:latin typeface="+mn-lt"/>
                          <a:ea typeface="+mn-ea"/>
                          <a:cs typeface="+mn-cs"/>
                        </a:rPr>
                        <a:t>st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Division if turn 8 years of age before </a:t>
                      </a:r>
                      <a:r>
                        <a:rPr lang="en-US" sz="1200" b="1" kern="1200" dirty="0">
                          <a:solidFill>
                            <a:srgbClr val="FF0000"/>
                          </a:solidFill>
                          <a:highlight>
                            <a:srgbClr val="FFFF00"/>
                          </a:highlight>
                          <a:latin typeface="+mn-lt"/>
                          <a:ea typeface="+mn-ea"/>
                          <a:cs typeface="+mn-cs"/>
                        </a:rPr>
                        <a:t>August 1</a:t>
                      </a:r>
                      <a:r>
                        <a:rPr lang="en-US" sz="1200" b="1" kern="1200" baseline="30000" dirty="0">
                          <a:solidFill>
                            <a:srgbClr val="FF0000"/>
                          </a:solidFill>
                          <a:highlight>
                            <a:srgbClr val="FFFF00"/>
                          </a:highlight>
                          <a:latin typeface="+mn-lt"/>
                          <a:ea typeface="+mn-ea"/>
                          <a:cs typeface="+mn-cs"/>
                        </a:rPr>
                        <a:t>st</a:t>
                      </a:r>
                      <a:r>
                        <a:rPr lang="en-US" sz="1200" b="1" kern="1200" dirty="0">
                          <a:solidFill>
                            <a:srgbClr val="FF0000"/>
                          </a:solidFill>
                          <a:highlight>
                            <a:srgbClr val="FFFF00"/>
                          </a:highlight>
                          <a:latin typeface="+mn-lt"/>
                          <a:ea typeface="+mn-ea"/>
                          <a:cs typeface="+mn-cs"/>
                        </a:rPr>
                        <a:t> ,2023.</a:t>
                      </a:r>
                      <a:endParaRPr lang="en-US" sz="1200" kern="1200" dirty="0">
                        <a:solidFill>
                          <a:srgbClr val="FF0000"/>
                        </a:solidFill>
                        <a:highlight>
                          <a:srgbClr val="FFFF00"/>
                        </a:highligh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Individuals may not wrestle in 2-3</a:t>
                      </a:r>
                      <a:r>
                        <a:rPr lang="en-US" sz="1200" kern="1200" baseline="30000" dirty="0">
                          <a:solidFill>
                            <a:schemeClr val="tx1"/>
                          </a:solidFill>
                          <a:latin typeface="+mn-lt"/>
                          <a:ea typeface="+mn-ea"/>
                          <a:cs typeface="+mn-cs"/>
                        </a:rPr>
                        <a:t>rd</a:t>
                      </a:r>
                      <a:r>
                        <a:rPr lang="en-US" sz="1200" kern="1200" dirty="0">
                          <a:solidFill>
                            <a:schemeClr val="tx1"/>
                          </a:solidFill>
                          <a:latin typeface="+mn-lt"/>
                          <a:ea typeface="+mn-ea"/>
                          <a:cs typeface="+mn-cs"/>
                        </a:rPr>
                        <a:t> Division if turn 10 years of age before </a:t>
                      </a:r>
                      <a:r>
                        <a:rPr lang="en-US" sz="1200" b="1" kern="1200" dirty="0">
                          <a:solidFill>
                            <a:srgbClr val="FF0000"/>
                          </a:solidFill>
                          <a:highlight>
                            <a:srgbClr val="FFFF00"/>
                          </a:highlight>
                          <a:latin typeface="+mn-lt"/>
                          <a:ea typeface="+mn-ea"/>
                          <a:cs typeface="+mn-cs"/>
                        </a:rPr>
                        <a:t>August 1</a:t>
                      </a:r>
                      <a:r>
                        <a:rPr lang="en-US" sz="1200" b="1" kern="1200" baseline="30000" dirty="0">
                          <a:solidFill>
                            <a:srgbClr val="FF0000"/>
                          </a:solidFill>
                          <a:highlight>
                            <a:srgbClr val="FFFF00"/>
                          </a:highlight>
                          <a:latin typeface="+mn-lt"/>
                          <a:ea typeface="+mn-ea"/>
                          <a:cs typeface="+mn-cs"/>
                        </a:rPr>
                        <a:t>st</a:t>
                      </a:r>
                      <a:r>
                        <a:rPr lang="en-US" sz="1200" b="1" kern="1200" dirty="0">
                          <a:solidFill>
                            <a:srgbClr val="FF0000"/>
                          </a:solidFill>
                          <a:highlight>
                            <a:srgbClr val="FFFF00"/>
                          </a:highlight>
                          <a:latin typeface="+mn-lt"/>
                          <a:ea typeface="+mn-ea"/>
                          <a:cs typeface="+mn-cs"/>
                        </a:rPr>
                        <a:t> ,2023.</a:t>
                      </a:r>
                      <a:r>
                        <a:rPr lang="en-US" sz="1200" kern="1200" dirty="0">
                          <a:solidFill>
                            <a:schemeClr val="tx1"/>
                          </a:solidFill>
                          <a:highlight>
                            <a:srgbClr val="FFFF00"/>
                          </a:highlight>
                          <a:latin typeface="+mn-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Individuals may not wrestle in 4-5</a:t>
                      </a:r>
                      <a:r>
                        <a:rPr lang="en-US" sz="1200" kern="1200" baseline="30000" dirty="0">
                          <a:solidFill>
                            <a:schemeClr val="tx1"/>
                          </a:solidFill>
                          <a:latin typeface="+mn-lt"/>
                          <a:ea typeface="+mn-ea"/>
                          <a:cs typeface="+mn-cs"/>
                        </a:rPr>
                        <a:t>th</a:t>
                      </a:r>
                      <a:r>
                        <a:rPr lang="en-US" sz="1200" kern="1200" dirty="0">
                          <a:solidFill>
                            <a:schemeClr val="tx1"/>
                          </a:solidFill>
                          <a:latin typeface="+mn-lt"/>
                          <a:ea typeface="+mn-ea"/>
                          <a:cs typeface="+mn-cs"/>
                        </a:rPr>
                        <a:t> Division if turn 12 years of age before </a:t>
                      </a:r>
                      <a:r>
                        <a:rPr lang="en-US" sz="1200" b="1" kern="1200" dirty="0">
                          <a:solidFill>
                            <a:srgbClr val="FF0000"/>
                          </a:solidFill>
                          <a:highlight>
                            <a:srgbClr val="FFFF00"/>
                          </a:highlight>
                          <a:latin typeface="+mn-lt"/>
                          <a:ea typeface="+mn-ea"/>
                          <a:cs typeface="+mn-cs"/>
                        </a:rPr>
                        <a:t>August 1</a:t>
                      </a:r>
                      <a:r>
                        <a:rPr lang="en-US" sz="1200" b="1" kern="1200" baseline="30000" dirty="0">
                          <a:solidFill>
                            <a:srgbClr val="FF0000"/>
                          </a:solidFill>
                          <a:highlight>
                            <a:srgbClr val="FFFF00"/>
                          </a:highlight>
                          <a:latin typeface="+mn-lt"/>
                          <a:ea typeface="+mn-ea"/>
                          <a:cs typeface="+mn-cs"/>
                        </a:rPr>
                        <a:t>st</a:t>
                      </a:r>
                      <a:r>
                        <a:rPr lang="en-US" sz="1200" b="1" kern="1200" dirty="0">
                          <a:solidFill>
                            <a:srgbClr val="FF0000"/>
                          </a:solidFill>
                          <a:highlight>
                            <a:srgbClr val="FFFF00"/>
                          </a:highlight>
                          <a:latin typeface="+mn-lt"/>
                          <a:ea typeface="+mn-ea"/>
                          <a:cs typeface="+mn-cs"/>
                        </a:rPr>
                        <a:t> ,2023.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Individuals may</a:t>
                      </a:r>
                      <a:r>
                        <a:rPr lang="en-US" sz="1200" b="0" kern="1200" baseline="0" dirty="0">
                          <a:solidFill>
                            <a:schemeClr val="tx1"/>
                          </a:solidFill>
                          <a:latin typeface="+mn-lt"/>
                          <a:ea typeface="+mn-ea"/>
                          <a:cs typeface="+mn-cs"/>
                        </a:rPr>
                        <a:t> not wrestle in MS Division if turn 15 years of age before </a:t>
                      </a:r>
                      <a:r>
                        <a:rPr lang="en-US" sz="1200" b="1" kern="1200" dirty="0">
                          <a:solidFill>
                            <a:srgbClr val="FF0000"/>
                          </a:solidFill>
                          <a:highlight>
                            <a:srgbClr val="FFFF00"/>
                          </a:highlight>
                          <a:latin typeface="+mn-lt"/>
                          <a:ea typeface="+mn-ea"/>
                          <a:cs typeface="+mn-cs"/>
                        </a:rPr>
                        <a:t>August 1</a:t>
                      </a:r>
                      <a:r>
                        <a:rPr lang="en-US" sz="1200" b="1" kern="1200" baseline="30000" dirty="0">
                          <a:solidFill>
                            <a:srgbClr val="FF0000"/>
                          </a:solidFill>
                          <a:highlight>
                            <a:srgbClr val="FFFF00"/>
                          </a:highlight>
                          <a:latin typeface="+mn-lt"/>
                          <a:ea typeface="+mn-ea"/>
                          <a:cs typeface="+mn-cs"/>
                        </a:rPr>
                        <a:t>st</a:t>
                      </a:r>
                      <a:r>
                        <a:rPr lang="en-US" sz="1200" b="1" kern="1200" dirty="0">
                          <a:solidFill>
                            <a:srgbClr val="FF0000"/>
                          </a:solidFill>
                          <a:highlight>
                            <a:srgbClr val="FFFF00"/>
                          </a:highlight>
                          <a:latin typeface="+mn-lt"/>
                          <a:ea typeface="+mn-ea"/>
                          <a:cs typeface="+mn-cs"/>
                        </a:rPr>
                        <a:t> ,2023.</a:t>
                      </a:r>
                      <a:endParaRPr lang="en-US" sz="1200" b="1" kern="1200" baseline="0" dirty="0">
                        <a:solidFill>
                          <a:srgbClr val="FF0000"/>
                        </a:solidFill>
                        <a:highlight>
                          <a:srgbClr val="FFFF00"/>
                        </a:highlight>
                        <a:latin typeface="+mn-lt"/>
                        <a:ea typeface="+mn-ea"/>
                        <a:cs typeface="+mn-cs"/>
                      </a:endParaRPr>
                    </a:p>
                    <a:p>
                      <a:pPr algn="ctr"/>
                      <a:r>
                        <a:rPr lang="en-US" sz="1800" b="1" u="sng" kern="1200" baseline="0" dirty="0">
                          <a:solidFill>
                            <a:srgbClr val="FF0000"/>
                          </a:solidFill>
                          <a:latin typeface="+mn-lt"/>
                          <a:ea typeface="+mn-ea"/>
                          <a:cs typeface="+mn-cs"/>
                        </a:rPr>
                        <a:t>*Grade takes precedence over AGE always.  EX: 8 yr old 2</a:t>
                      </a:r>
                      <a:r>
                        <a:rPr lang="en-US" sz="1800" b="1" u="sng" kern="1200" baseline="30000" dirty="0">
                          <a:solidFill>
                            <a:srgbClr val="FF0000"/>
                          </a:solidFill>
                          <a:latin typeface="+mn-lt"/>
                          <a:ea typeface="+mn-ea"/>
                          <a:cs typeface="+mn-cs"/>
                        </a:rPr>
                        <a:t>nd</a:t>
                      </a:r>
                      <a:r>
                        <a:rPr lang="en-US" sz="1800" b="1" u="sng" kern="1200" baseline="0" dirty="0">
                          <a:solidFill>
                            <a:srgbClr val="FF0000"/>
                          </a:solidFill>
                          <a:latin typeface="+mn-lt"/>
                          <a:ea typeface="+mn-ea"/>
                          <a:cs typeface="+mn-cs"/>
                        </a:rPr>
                        <a:t> grader belongs in 2-3</a:t>
                      </a:r>
                      <a:r>
                        <a:rPr lang="en-US" sz="1800" b="1" u="sng" kern="1200" baseline="30000" dirty="0">
                          <a:solidFill>
                            <a:srgbClr val="FF0000"/>
                          </a:solidFill>
                          <a:latin typeface="+mn-lt"/>
                          <a:ea typeface="+mn-ea"/>
                          <a:cs typeface="+mn-cs"/>
                        </a:rPr>
                        <a:t>rd</a:t>
                      </a:r>
                      <a:r>
                        <a:rPr lang="en-US" sz="1800" b="1" u="sng" kern="1200" baseline="0" dirty="0">
                          <a:solidFill>
                            <a:srgbClr val="FF0000"/>
                          </a:solidFill>
                          <a:latin typeface="+mn-lt"/>
                          <a:ea typeface="+mn-ea"/>
                          <a:cs typeface="+mn-cs"/>
                        </a:rPr>
                        <a:t> grade division. </a:t>
                      </a:r>
                      <a:endParaRPr lang="en-US" sz="1800" b="1" u="sng" kern="1200" dirty="0">
                        <a:solidFill>
                          <a:srgbClr val="FF0000"/>
                        </a:solidFill>
                        <a:latin typeface="+mn-lt"/>
                        <a:ea typeface="+mn-ea"/>
                        <a:cs typeface="+mn-cs"/>
                      </a:endParaRPr>
                    </a:p>
                    <a:p>
                      <a:pPr algn="ctr"/>
                      <a:r>
                        <a:rPr lang="en-US" sz="1100" b="1" u="sng" kern="1200" dirty="0">
                          <a:solidFill>
                            <a:schemeClr val="tx1"/>
                          </a:solidFill>
                          <a:latin typeface="+mn-lt"/>
                          <a:ea typeface="+mn-ea"/>
                          <a:cs typeface="+mn-cs"/>
                        </a:rPr>
                        <a:t>3. Length of Rounds </a:t>
                      </a:r>
                      <a:br>
                        <a:rPr lang="en-US" sz="1100" kern="1200" dirty="0">
                          <a:solidFill>
                            <a:schemeClr val="tx1"/>
                          </a:solidFill>
                          <a:latin typeface="+mn-lt"/>
                          <a:ea typeface="+mn-ea"/>
                          <a:cs typeface="+mn-cs"/>
                        </a:rPr>
                      </a:br>
                      <a:r>
                        <a:rPr lang="en-US" sz="1100" kern="1200" dirty="0">
                          <a:solidFill>
                            <a:schemeClr val="tx1"/>
                          </a:solidFill>
                          <a:latin typeface="+mn-lt"/>
                          <a:ea typeface="+mn-ea"/>
                          <a:cs typeface="+mn-cs"/>
                        </a:rPr>
                        <a:t>- Rounds for each season will be 60(Elementary)-90(Jr. High) seconds in length by rules of the Officials. Rounds in the League, Valley, and Masters tournaments will be 60-90 seconds for both championship and consolation brackets. </a:t>
                      </a:r>
                      <a:br>
                        <a:rPr lang="en-US" sz="1100" kern="1200" dirty="0">
                          <a:solidFill>
                            <a:schemeClr val="tx1"/>
                          </a:solidFill>
                          <a:latin typeface="+mn-lt"/>
                          <a:ea typeface="+mn-ea"/>
                          <a:cs typeface="+mn-cs"/>
                        </a:rPr>
                      </a:br>
                      <a:br>
                        <a:rPr lang="en-US" sz="1100" kern="1200" dirty="0">
                          <a:solidFill>
                            <a:schemeClr val="tx1"/>
                          </a:solidFill>
                          <a:latin typeface="+mn-lt"/>
                          <a:ea typeface="+mn-ea"/>
                          <a:cs typeface="+mn-cs"/>
                        </a:rPr>
                      </a:br>
                      <a:r>
                        <a:rPr lang="en-US" sz="1100" kern="1200" dirty="0">
                          <a:solidFill>
                            <a:schemeClr val="tx1"/>
                          </a:solidFill>
                          <a:latin typeface="+mn-lt"/>
                          <a:ea typeface="+mn-ea"/>
                          <a:cs typeface="+mn-cs"/>
                        </a:rPr>
                        <a:t>- 60 to 90 second rounds are encouraged for all tournaments during each season to prepare athletes for postseason competition. </a:t>
                      </a:r>
                      <a:br>
                        <a:rPr lang="en-US" sz="1100" kern="1200" dirty="0">
                          <a:solidFill>
                            <a:schemeClr val="tx1"/>
                          </a:solidFill>
                          <a:latin typeface="+mn-lt"/>
                          <a:ea typeface="+mn-ea"/>
                          <a:cs typeface="+mn-cs"/>
                        </a:rPr>
                      </a:br>
                      <a:endParaRPr lang="en-US" sz="1100" kern="1200" dirty="0">
                        <a:solidFill>
                          <a:schemeClr val="tx1"/>
                        </a:solidFill>
                        <a:latin typeface="+mn-lt"/>
                        <a:ea typeface="+mn-ea"/>
                        <a:cs typeface="+mn-cs"/>
                      </a:endParaRPr>
                    </a:p>
                    <a:p>
                      <a:pPr algn="ctr"/>
                      <a:r>
                        <a:rPr lang="en-US" sz="1100" kern="1200" dirty="0">
                          <a:solidFill>
                            <a:schemeClr val="tx1"/>
                          </a:solidFill>
                          <a:latin typeface="+mn-lt"/>
                          <a:ea typeface="+mn-ea"/>
                          <a:cs typeface="+mn-cs"/>
                        </a:rPr>
                        <a:t> - Dual match round time will be 60-90 sec in length. </a:t>
                      </a:r>
                    </a:p>
                    <a:p>
                      <a:pPr algn="ctr"/>
                      <a:r>
                        <a:rPr lang="en-US" sz="1100" kern="1200" dirty="0">
                          <a:solidFill>
                            <a:schemeClr val="tx1"/>
                          </a:solidFill>
                          <a:latin typeface="+mn-lt"/>
                          <a:ea typeface="+mn-ea"/>
                          <a:cs typeface="+mn-cs"/>
                        </a:rPr>
                        <a:t>Dual matches (K-8</a:t>
                      </a:r>
                      <a:r>
                        <a:rPr lang="en-US" sz="1100" kern="1200" baseline="30000" dirty="0">
                          <a:solidFill>
                            <a:schemeClr val="tx1"/>
                          </a:solidFill>
                          <a:latin typeface="+mn-lt"/>
                          <a:ea typeface="+mn-ea"/>
                          <a:cs typeface="+mn-cs"/>
                        </a:rPr>
                        <a:t>th</a:t>
                      </a:r>
                      <a:r>
                        <a:rPr lang="en-US" sz="1100" kern="1200" dirty="0">
                          <a:solidFill>
                            <a:schemeClr val="tx1"/>
                          </a:solidFill>
                          <a:latin typeface="+mn-lt"/>
                          <a:ea typeface="+mn-ea"/>
                          <a:cs typeface="+mn-cs"/>
                        </a:rPr>
                        <a:t>) before HS wrestling matches will be sought by various clubs in our Association.  Those clubs will be revealed as they become evident as the season progresses.</a:t>
                      </a:r>
                      <a:br>
                        <a:rPr lang="en-US" sz="1100" kern="1200" dirty="0">
                          <a:solidFill>
                            <a:schemeClr val="tx1"/>
                          </a:solidFill>
                          <a:latin typeface="+mn-lt"/>
                          <a:ea typeface="+mn-ea"/>
                          <a:cs typeface="+mn-cs"/>
                        </a:rPr>
                      </a:br>
                      <a:br>
                        <a:rPr lang="en-US" sz="1100" kern="1200" dirty="0">
                          <a:solidFill>
                            <a:schemeClr val="tx1"/>
                          </a:solidFill>
                          <a:latin typeface="+mn-lt"/>
                          <a:ea typeface="+mn-ea"/>
                          <a:cs typeface="+mn-cs"/>
                        </a:rPr>
                      </a:br>
                      <a:r>
                        <a:rPr lang="en-US" sz="1100" b="1" u="sng" kern="1200" dirty="0">
                          <a:solidFill>
                            <a:schemeClr val="tx1"/>
                          </a:solidFill>
                          <a:latin typeface="+mn-lt"/>
                          <a:ea typeface="+mn-ea"/>
                          <a:cs typeface="+mn-cs"/>
                        </a:rPr>
                        <a:t>4. Officials: </a:t>
                      </a:r>
                      <a:br>
                        <a:rPr lang="en-US" sz="1100" kern="1200" dirty="0">
                          <a:solidFill>
                            <a:schemeClr val="tx1"/>
                          </a:solidFill>
                          <a:latin typeface="+mn-lt"/>
                          <a:ea typeface="+mn-ea"/>
                          <a:cs typeface="+mn-cs"/>
                        </a:rPr>
                      </a:br>
                      <a:r>
                        <a:rPr lang="en-US" sz="1100" b="1" kern="1200" dirty="0">
                          <a:solidFill>
                            <a:srgbClr val="0070C0"/>
                          </a:solidFill>
                          <a:latin typeface="+mn-lt"/>
                          <a:ea typeface="+mn-ea"/>
                          <a:cs typeface="+mn-cs"/>
                        </a:rPr>
                        <a:t>An attempt should be made to use CIF officials whenever possible for your personal tournaments </a:t>
                      </a:r>
                      <a:r>
                        <a:rPr lang="en-US" sz="1100" b="1" kern="1200" dirty="0">
                          <a:solidFill>
                            <a:schemeClr val="tx1"/>
                          </a:solidFill>
                          <a:latin typeface="+mn-lt"/>
                          <a:ea typeface="+mn-ea"/>
                          <a:cs typeface="+mn-cs"/>
                        </a:rPr>
                        <a:t>.</a:t>
                      </a:r>
                      <a:r>
                        <a:rPr lang="en-US" sz="1100" kern="1200" dirty="0">
                          <a:solidFill>
                            <a:schemeClr val="tx1"/>
                          </a:solidFill>
                          <a:latin typeface="+mn-lt"/>
                          <a:ea typeface="+mn-ea"/>
                          <a:cs typeface="+mn-cs"/>
                        </a:rPr>
                        <a:t> If a CIF official is not available, competent high school wrestlers/coaches can be used as officials. Officiating must stay as close to CIF rules as possible. Unsafe situations need to be reported to the CIF official in the district.</a:t>
                      </a:r>
                      <a:br>
                        <a:rPr lang="en-US" sz="1200" kern="1200" dirty="0">
                          <a:solidFill>
                            <a:schemeClr val="tx1"/>
                          </a:solidFill>
                          <a:latin typeface="+mn-lt"/>
                          <a:ea typeface="+mn-ea"/>
                          <a:cs typeface="+mn-cs"/>
                        </a:rPr>
                      </a:br>
                      <a:r>
                        <a:rPr lang="en-US" sz="1200" b="1" kern="1200" dirty="0">
                          <a:solidFill>
                            <a:schemeClr val="tx1"/>
                          </a:solidFill>
                          <a:latin typeface="+mn-lt"/>
                          <a:ea typeface="+mn-ea"/>
                          <a:cs typeface="+mn-cs"/>
                        </a:rPr>
                        <a:t> </a:t>
                      </a:r>
                      <a:r>
                        <a:rPr lang="en-US" sz="1200" b="1" kern="1200" dirty="0">
                          <a:solidFill>
                            <a:schemeClr val="tx1"/>
                          </a:solidFill>
                          <a:highlight>
                            <a:srgbClr val="FFFF00"/>
                          </a:highlight>
                          <a:latin typeface="+mn-lt"/>
                          <a:ea typeface="+mn-ea"/>
                          <a:cs typeface="+mn-cs"/>
                        </a:rPr>
                        <a:t>*</a:t>
                      </a:r>
                      <a:r>
                        <a:rPr lang="en-US" sz="1200" b="1" kern="1200" dirty="0">
                          <a:solidFill>
                            <a:srgbClr val="0070C0"/>
                          </a:solidFill>
                          <a:highlight>
                            <a:srgbClr val="FFFF00"/>
                          </a:highlight>
                          <a:latin typeface="+mn-lt"/>
                          <a:ea typeface="+mn-ea"/>
                          <a:cs typeface="+mn-cs"/>
                        </a:rPr>
                        <a:t>Where needed, competent coaches/college wrestlers can be used for K-1</a:t>
                      </a:r>
                      <a:r>
                        <a:rPr lang="en-US" sz="1200" b="1" kern="1200" baseline="30000" dirty="0">
                          <a:solidFill>
                            <a:srgbClr val="0070C0"/>
                          </a:solidFill>
                          <a:highlight>
                            <a:srgbClr val="FFFF00"/>
                          </a:highlight>
                          <a:latin typeface="+mn-lt"/>
                          <a:ea typeface="+mn-ea"/>
                          <a:cs typeface="+mn-cs"/>
                        </a:rPr>
                        <a:t>st</a:t>
                      </a:r>
                      <a:r>
                        <a:rPr lang="en-US" sz="1200" b="1" kern="1200" dirty="0">
                          <a:solidFill>
                            <a:srgbClr val="0070C0"/>
                          </a:solidFill>
                          <a:highlight>
                            <a:srgbClr val="FFFF00"/>
                          </a:highlight>
                          <a:latin typeface="+mn-lt"/>
                          <a:ea typeface="+mn-ea"/>
                          <a:cs typeface="+mn-cs"/>
                        </a:rPr>
                        <a:t>/2-3</a:t>
                      </a:r>
                      <a:r>
                        <a:rPr lang="en-US" sz="1200" b="1" kern="1200" baseline="30000" dirty="0">
                          <a:solidFill>
                            <a:srgbClr val="0070C0"/>
                          </a:solidFill>
                          <a:highlight>
                            <a:srgbClr val="FFFF00"/>
                          </a:highlight>
                          <a:latin typeface="+mn-lt"/>
                          <a:ea typeface="+mn-ea"/>
                          <a:cs typeface="+mn-cs"/>
                        </a:rPr>
                        <a:t>rd</a:t>
                      </a:r>
                      <a:r>
                        <a:rPr lang="en-US" sz="1200" b="1" kern="1200" dirty="0">
                          <a:solidFill>
                            <a:srgbClr val="0070C0"/>
                          </a:solidFill>
                          <a:highlight>
                            <a:srgbClr val="FFFF00"/>
                          </a:highlight>
                          <a:latin typeface="+mn-lt"/>
                          <a:ea typeface="+mn-ea"/>
                          <a:cs typeface="+mn-cs"/>
                        </a:rPr>
                        <a:t> /K-1</a:t>
                      </a:r>
                      <a:r>
                        <a:rPr lang="en-US" sz="1200" b="1" kern="1200" baseline="30000" dirty="0">
                          <a:solidFill>
                            <a:srgbClr val="0070C0"/>
                          </a:solidFill>
                          <a:highlight>
                            <a:srgbClr val="FFFF00"/>
                          </a:highlight>
                          <a:latin typeface="+mn-lt"/>
                          <a:ea typeface="+mn-ea"/>
                          <a:cs typeface="+mn-cs"/>
                        </a:rPr>
                        <a:t>st</a:t>
                      </a:r>
                      <a:r>
                        <a:rPr lang="en-US" sz="1200" b="1" kern="1200" dirty="0">
                          <a:solidFill>
                            <a:srgbClr val="0070C0"/>
                          </a:solidFill>
                          <a:highlight>
                            <a:srgbClr val="FFFF00"/>
                          </a:highlight>
                          <a:latin typeface="+mn-lt"/>
                          <a:ea typeface="+mn-ea"/>
                          <a:cs typeface="+mn-cs"/>
                        </a:rPr>
                        <a:t> Girls Divisions</a:t>
                      </a:r>
                      <a:endParaRPr lang="en-US" sz="1200" kern="1200" dirty="0">
                        <a:solidFill>
                          <a:srgbClr val="0070C0"/>
                        </a:solidFill>
                        <a:highlight>
                          <a:srgbClr val="FFFF00"/>
                        </a:highlight>
                        <a:latin typeface="+mn-lt"/>
                        <a:ea typeface="+mn-ea"/>
                        <a:cs typeface="+mn-cs"/>
                      </a:endParaRPr>
                    </a:p>
                    <a:p>
                      <a:pPr algn="ctr"/>
                      <a:r>
                        <a:rPr lang="en-US" sz="1200" b="1" kern="1200" dirty="0">
                          <a:solidFill>
                            <a:schemeClr val="tx1"/>
                          </a:solidFill>
                          <a:latin typeface="+mn-lt"/>
                          <a:ea typeface="+mn-ea"/>
                          <a:cs typeface="+mn-cs"/>
                        </a:rPr>
                        <a:t>5. </a:t>
                      </a:r>
                      <a:r>
                        <a:rPr lang="en-US" sz="1200" b="1" u="sng" kern="1200" dirty="0">
                          <a:solidFill>
                            <a:schemeClr val="tx1"/>
                          </a:solidFill>
                          <a:latin typeface="+mn-lt"/>
                          <a:ea typeface="+mn-ea"/>
                          <a:cs typeface="+mn-cs"/>
                        </a:rPr>
                        <a:t>Following Weights for 2023-2024 season:</a:t>
                      </a:r>
                      <a:r>
                        <a:rPr lang="en-US" sz="1200" b="1" kern="1200" dirty="0">
                          <a:solidFill>
                            <a:schemeClr val="tx1"/>
                          </a:solidFill>
                          <a:latin typeface="+mn-lt"/>
                          <a:ea typeface="+mn-ea"/>
                          <a:cs typeface="+mn-cs"/>
                        </a:rPr>
                        <a:t> </a:t>
                      </a:r>
                      <a:br>
                        <a:rPr lang="en-US" sz="1200" b="1" kern="1200" dirty="0">
                          <a:solidFill>
                            <a:schemeClr val="tx1"/>
                          </a:solidFill>
                          <a:latin typeface="+mn-lt"/>
                          <a:ea typeface="+mn-ea"/>
                          <a:cs typeface="+mn-cs"/>
                        </a:rPr>
                      </a:br>
                      <a:r>
                        <a:rPr lang="en-US" sz="1200" b="1" kern="1200" dirty="0">
                          <a:solidFill>
                            <a:schemeClr val="tx1"/>
                          </a:solidFill>
                          <a:latin typeface="+mn-lt"/>
                          <a:ea typeface="+mn-ea"/>
                          <a:cs typeface="+mn-cs"/>
                        </a:rPr>
                        <a:t>* these will be the weights for the entire Winter season and no allowance will be given.</a:t>
                      </a:r>
                    </a:p>
                    <a:p>
                      <a:pPr algn="ctr"/>
                      <a:endParaRPr lang="en-US" sz="1200" b="1" kern="1200" dirty="0">
                        <a:solidFill>
                          <a:schemeClr val="tx1"/>
                        </a:solidFill>
                        <a:latin typeface="+mn-lt"/>
                        <a:ea typeface="+mn-ea"/>
                        <a:cs typeface="+mn-cs"/>
                      </a:endParaRPr>
                    </a:p>
                    <a:p>
                      <a:pPr algn="ctr"/>
                      <a:r>
                        <a:rPr lang="en-US" sz="1200" b="1" kern="1200" dirty="0">
                          <a:solidFill>
                            <a:schemeClr val="tx1"/>
                          </a:solidFill>
                          <a:latin typeface="+mn-lt"/>
                          <a:ea typeface="+mn-ea"/>
                          <a:cs typeface="+mn-cs"/>
                        </a:rPr>
                        <a:t>K-1</a:t>
                      </a:r>
                      <a:r>
                        <a:rPr lang="en-US" sz="1200" b="1" kern="1200" baseline="30000" dirty="0">
                          <a:solidFill>
                            <a:schemeClr val="tx1"/>
                          </a:solidFill>
                          <a:latin typeface="+mn-lt"/>
                          <a:ea typeface="+mn-ea"/>
                          <a:cs typeface="+mn-cs"/>
                        </a:rPr>
                        <a:t>st</a:t>
                      </a:r>
                      <a:r>
                        <a:rPr lang="en-US" sz="1200" b="1" kern="1200" dirty="0">
                          <a:solidFill>
                            <a:schemeClr val="tx1"/>
                          </a:solidFill>
                          <a:latin typeface="+mn-lt"/>
                          <a:ea typeface="+mn-ea"/>
                          <a:cs typeface="+mn-cs"/>
                        </a:rPr>
                        <a:t>: 37,40,43,49,55,61,67,73,88, unlimited</a:t>
                      </a:r>
                    </a:p>
                    <a:p>
                      <a:pPr algn="ctr"/>
                      <a:r>
                        <a:rPr lang="en-US" sz="1200" b="1" kern="1200" dirty="0">
                          <a:solidFill>
                            <a:schemeClr val="tx1"/>
                          </a:solidFill>
                          <a:latin typeface="+mn-lt"/>
                          <a:ea typeface="+mn-ea"/>
                          <a:cs typeface="+mn-cs"/>
                        </a:rPr>
                        <a:t>2</a:t>
                      </a:r>
                      <a:r>
                        <a:rPr lang="en-US" sz="1200" b="1" kern="1200" baseline="30000" dirty="0">
                          <a:solidFill>
                            <a:schemeClr val="tx1"/>
                          </a:solidFill>
                          <a:latin typeface="+mn-lt"/>
                          <a:ea typeface="+mn-ea"/>
                          <a:cs typeface="+mn-cs"/>
                        </a:rPr>
                        <a:t>nd</a:t>
                      </a:r>
                      <a:r>
                        <a:rPr lang="en-US" sz="1200" b="1" kern="1200" dirty="0">
                          <a:solidFill>
                            <a:schemeClr val="tx1"/>
                          </a:solidFill>
                          <a:latin typeface="+mn-lt"/>
                          <a:ea typeface="+mn-ea"/>
                          <a:cs typeface="+mn-cs"/>
                        </a:rPr>
                        <a:t>-3</a:t>
                      </a:r>
                      <a:r>
                        <a:rPr lang="en-US" sz="1200" b="1" kern="1200" baseline="30000" dirty="0">
                          <a:solidFill>
                            <a:schemeClr val="tx1"/>
                          </a:solidFill>
                          <a:latin typeface="+mn-lt"/>
                          <a:ea typeface="+mn-ea"/>
                          <a:cs typeface="+mn-cs"/>
                        </a:rPr>
                        <a:t>rd</a:t>
                      </a:r>
                      <a:r>
                        <a:rPr lang="en-US" sz="1200" b="1" kern="1200" dirty="0">
                          <a:solidFill>
                            <a:schemeClr val="tx1"/>
                          </a:solidFill>
                          <a:latin typeface="+mn-lt"/>
                          <a:ea typeface="+mn-ea"/>
                          <a:cs typeface="+mn-cs"/>
                        </a:rPr>
                        <a:t>:</a:t>
                      </a:r>
                      <a:r>
                        <a:rPr lang="en-US" sz="1200" b="1" kern="1200" baseline="0" dirty="0">
                          <a:solidFill>
                            <a:schemeClr val="tx1"/>
                          </a:solidFill>
                          <a:latin typeface="+mn-lt"/>
                          <a:ea typeface="+mn-ea"/>
                          <a:cs typeface="+mn-cs"/>
                        </a:rPr>
                        <a:t> 43,49,55,61,67,73,79,85,91,106, unlimited</a:t>
                      </a:r>
                    </a:p>
                    <a:p>
                      <a:pPr algn="ctr"/>
                      <a:r>
                        <a:rPr lang="en-US" sz="1200" b="1" kern="1200" baseline="0" dirty="0">
                          <a:solidFill>
                            <a:schemeClr val="tx1"/>
                          </a:solidFill>
                          <a:latin typeface="+mn-lt"/>
                          <a:ea typeface="+mn-ea"/>
                          <a:cs typeface="+mn-cs"/>
                        </a:rPr>
                        <a:t>4</a:t>
                      </a:r>
                      <a:r>
                        <a:rPr lang="en-US" sz="1200" b="1" kern="1200" baseline="30000" dirty="0">
                          <a:solidFill>
                            <a:schemeClr val="tx1"/>
                          </a:solidFill>
                          <a:latin typeface="+mn-lt"/>
                          <a:ea typeface="+mn-ea"/>
                          <a:cs typeface="+mn-cs"/>
                        </a:rPr>
                        <a:t>th</a:t>
                      </a:r>
                      <a:r>
                        <a:rPr lang="en-US" sz="1200" b="1" kern="1200" baseline="0" dirty="0">
                          <a:solidFill>
                            <a:schemeClr val="tx1"/>
                          </a:solidFill>
                          <a:latin typeface="+mn-lt"/>
                          <a:ea typeface="+mn-ea"/>
                          <a:cs typeface="+mn-cs"/>
                        </a:rPr>
                        <a:t>-5</a:t>
                      </a:r>
                      <a:r>
                        <a:rPr lang="en-US" sz="1200" b="1" kern="1200" baseline="30000" dirty="0">
                          <a:solidFill>
                            <a:schemeClr val="tx1"/>
                          </a:solidFill>
                          <a:latin typeface="+mn-lt"/>
                          <a:ea typeface="+mn-ea"/>
                          <a:cs typeface="+mn-cs"/>
                        </a:rPr>
                        <a:t>th</a:t>
                      </a:r>
                      <a:r>
                        <a:rPr lang="en-US" sz="1200" b="1" kern="1200" baseline="0" dirty="0">
                          <a:solidFill>
                            <a:schemeClr val="tx1"/>
                          </a:solidFill>
                          <a:latin typeface="+mn-lt"/>
                          <a:ea typeface="+mn-ea"/>
                          <a:cs typeface="+mn-cs"/>
                        </a:rPr>
                        <a:t> : 52,58,64,70,76,82,88,94,100,110,120,130,142,157, unlimited</a:t>
                      </a:r>
                    </a:p>
                    <a:p>
                      <a:pPr algn="ctr"/>
                      <a:r>
                        <a:rPr lang="en-US" sz="1200" b="1" kern="1200" baseline="0" dirty="0">
                          <a:solidFill>
                            <a:schemeClr val="tx1"/>
                          </a:solidFill>
                          <a:latin typeface="+mn-lt"/>
                          <a:ea typeface="+mn-ea"/>
                          <a:cs typeface="+mn-cs"/>
                        </a:rPr>
                        <a:t>MS: 70,76,83,89,95,100,106,113,120,126,132,138,145,152,160,170,182,195,220,255, unlimited</a:t>
                      </a:r>
                      <a:br>
                        <a:rPr lang="en-US" sz="1200" b="1" kern="1200" dirty="0">
                          <a:solidFill>
                            <a:schemeClr val="tx1"/>
                          </a:solidFill>
                          <a:latin typeface="+mn-lt"/>
                          <a:ea typeface="+mn-ea"/>
                          <a:cs typeface="+mn-cs"/>
                        </a:rPr>
                      </a:br>
                      <a:br>
                        <a:rPr lang="en-US" sz="1200" b="1" kern="1200" dirty="0">
                          <a:solidFill>
                            <a:schemeClr val="tx1"/>
                          </a:solidFill>
                          <a:effectLst>
                            <a:glow rad="228600">
                              <a:schemeClr val="accent1">
                                <a:satMod val="175000"/>
                                <a:alpha val="40000"/>
                              </a:schemeClr>
                            </a:glow>
                          </a:effectLst>
                          <a:latin typeface="+mn-lt"/>
                          <a:ea typeface="+mn-ea"/>
                          <a:cs typeface="+mn-cs"/>
                        </a:rPr>
                      </a:br>
                      <a:endParaRPr lang="en-US" sz="1200"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765304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258840274"/>
              </p:ext>
            </p:extLst>
          </p:nvPr>
        </p:nvGraphicFramePr>
        <p:xfrm>
          <a:off x="123825" y="-365760"/>
          <a:ext cx="11868150" cy="7223760"/>
        </p:xfrm>
        <a:graphic>
          <a:graphicData uri="http://schemas.openxmlformats.org/drawingml/2006/table">
            <a:tbl>
              <a:tblPr firstRow="1" bandRow="1">
                <a:tableStyleId>{2D5ABB26-0587-4C30-8999-92F81FD0307C}</a:tableStyleId>
              </a:tblPr>
              <a:tblGrid>
                <a:gridCol w="11868150">
                  <a:extLst>
                    <a:ext uri="{9D8B030D-6E8A-4147-A177-3AD203B41FA5}">
                      <a16:colId xmlns:a16="http://schemas.microsoft.com/office/drawing/2014/main" val="20000"/>
                    </a:ext>
                  </a:extLst>
                </a:gridCol>
              </a:tblGrid>
              <a:tr h="6256020">
                <a:tc>
                  <a:txBody>
                    <a:bodyPr/>
                    <a:lstStyle/>
                    <a:p>
                      <a:pPr algn="ctr"/>
                      <a:endParaRPr lang="en-US" sz="1200" b="1" u="sng" kern="1200" dirty="0">
                        <a:solidFill>
                          <a:schemeClr val="tx1"/>
                        </a:solidFill>
                        <a:latin typeface="+mn-lt"/>
                        <a:ea typeface="+mn-ea"/>
                        <a:cs typeface="+mn-cs"/>
                      </a:endParaRPr>
                    </a:p>
                    <a:p>
                      <a:pPr algn="ctr"/>
                      <a:endParaRPr lang="en-US" sz="1200" b="1" u="sng" kern="1200" dirty="0">
                        <a:solidFill>
                          <a:schemeClr val="tx1"/>
                        </a:solidFill>
                        <a:latin typeface="+mn-lt"/>
                        <a:ea typeface="+mn-ea"/>
                        <a:cs typeface="+mn-cs"/>
                      </a:endParaRPr>
                    </a:p>
                    <a:p>
                      <a:pPr algn="ctr"/>
                      <a:r>
                        <a:rPr lang="en-US" sz="1200" b="1" u="sng" kern="1200" dirty="0">
                          <a:solidFill>
                            <a:schemeClr val="tx1"/>
                          </a:solidFill>
                          <a:latin typeface="+mn-lt"/>
                          <a:ea typeface="+mn-ea"/>
                          <a:cs typeface="+mn-cs"/>
                        </a:rPr>
                        <a:t>MS GIRLS</a:t>
                      </a:r>
                    </a:p>
                    <a:p>
                      <a:pPr algn="ctr"/>
                      <a:r>
                        <a:rPr lang="en-US" sz="1200" b="1" u="none" kern="1200" dirty="0">
                          <a:solidFill>
                            <a:schemeClr val="tx1"/>
                          </a:solidFill>
                          <a:latin typeface="+mn-lt"/>
                          <a:ea typeface="+mn-ea"/>
                          <a:cs typeface="+mn-cs"/>
                        </a:rPr>
                        <a:t>65,74,82,91,102,112,123,135,147,160,180, unlimited</a:t>
                      </a:r>
                    </a:p>
                    <a:p>
                      <a:pPr algn="ctr"/>
                      <a:r>
                        <a:rPr lang="en-US" sz="1200" b="1" u="sng" kern="1200" dirty="0">
                          <a:solidFill>
                            <a:schemeClr val="tx1"/>
                          </a:solidFill>
                          <a:latin typeface="+mn-lt"/>
                          <a:ea typeface="+mn-ea"/>
                          <a:cs typeface="+mn-cs"/>
                        </a:rPr>
                        <a:t>3-5</a:t>
                      </a:r>
                      <a:r>
                        <a:rPr lang="en-US" sz="1200" b="1" u="sng" kern="1200" baseline="30000" dirty="0">
                          <a:solidFill>
                            <a:schemeClr val="tx1"/>
                          </a:solidFill>
                          <a:latin typeface="+mn-lt"/>
                          <a:ea typeface="+mn-ea"/>
                          <a:cs typeface="+mn-cs"/>
                        </a:rPr>
                        <a:t>th</a:t>
                      </a:r>
                      <a:r>
                        <a:rPr lang="en-US" sz="1200" b="1" u="sng" kern="1200" dirty="0">
                          <a:solidFill>
                            <a:schemeClr val="tx1"/>
                          </a:solidFill>
                          <a:latin typeface="+mn-lt"/>
                          <a:ea typeface="+mn-ea"/>
                          <a:cs typeface="+mn-cs"/>
                        </a:rPr>
                        <a:t> Girls</a:t>
                      </a:r>
                    </a:p>
                    <a:p>
                      <a:pPr algn="ctr"/>
                      <a:r>
                        <a:rPr lang="en-US" sz="1200" b="1" dirty="0">
                          <a:solidFill>
                            <a:schemeClr val="tx1"/>
                          </a:solidFill>
                        </a:rPr>
                        <a:t>52,57,62,67,72,77,82,88,94,100,110,120,150</a:t>
                      </a:r>
                    </a:p>
                    <a:p>
                      <a:pPr algn="ctr"/>
                      <a:r>
                        <a:rPr lang="en-US" sz="1200" b="1" u="sng" kern="1200" dirty="0">
                          <a:solidFill>
                            <a:schemeClr val="tx1"/>
                          </a:solidFill>
                          <a:latin typeface="+mn-lt"/>
                          <a:ea typeface="+mn-ea"/>
                          <a:cs typeface="+mn-cs"/>
                        </a:rPr>
                        <a:t>K-2</a:t>
                      </a:r>
                      <a:r>
                        <a:rPr lang="en-US" sz="1200" b="1" u="sng" kern="1200" baseline="30000" dirty="0">
                          <a:solidFill>
                            <a:schemeClr val="tx1"/>
                          </a:solidFill>
                          <a:latin typeface="+mn-lt"/>
                          <a:ea typeface="+mn-ea"/>
                          <a:cs typeface="+mn-cs"/>
                        </a:rPr>
                        <a:t>nd</a:t>
                      </a:r>
                      <a:r>
                        <a:rPr lang="en-US" sz="1200" b="1" u="sng" kern="1200" dirty="0">
                          <a:solidFill>
                            <a:schemeClr val="tx1"/>
                          </a:solidFill>
                          <a:latin typeface="+mn-lt"/>
                          <a:ea typeface="+mn-ea"/>
                          <a:cs typeface="+mn-cs"/>
                        </a:rPr>
                        <a:t> Girls</a:t>
                      </a:r>
                    </a:p>
                    <a:p>
                      <a:pPr algn="ctr"/>
                      <a:r>
                        <a:rPr lang="en-US" sz="1200" b="1" dirty="0">
                          <a:solidFill>
                            <a:schemeClr val="tx1"/>
                          </a:solidFill>
                        </a:rPr>
                        <a:t>40,46,52,60,68,76,84,96,105,125</a:t>
                      </a:r>
                      <a:endParaRPr lang="en-US" sz="1200" b="1" u="none" kern="1200" dirty="0">
                        <a:solidFill>
                          <a:schemeClr val="tx1"/>
                        </a:solidFill>
                        <a:latin typeface="+mn-lt"/>
                        <a:ea typeface="+mn-ea"/>
                        <a:cs typeface="+mn-cs"/>
                      </a:endParaRPr>
                    </a:p>
                    <a:p>
                      <a:pPr algn="ctr"/>
                      <a:r>
                        <a:rPr lang="en-US" sz="1200" b="1" u="none" kern="1200" dirty="0">
                          <a:solidFill>
                            <a:schemeClr val="tx1"/>
                          </a:solidFill>
                          <a:latin typeface="+mn-lt"/>
                          <a:ea typeface="+mn-ea"/>
                          <a:cs typeface="+mn-cs"/>
                        </a:rPr>
                        <a:t>*Weights</a:t>
                      </a:r>
                      <a:r>
                        <a:rPr lang="en-US" sz="1200" b="1" u="none" kern="1200" baseline="0" dirty="0">
                          <a:solidFill>
                            <a:schemeClr val="tx1"/>
                          </a:solidFill>
                          <a:latin typeface="+mn-lt"/>
                          <a:ea typeface="+mn-ea"/>
                          <a:cs typeface="+mn-cs"/>
                        </a:rPr>
                        <a:t> will be pooled if necessary to get the most matches.  Wrestler may be bumped up if necessary, will wrestle to get matches and taken out of equation at end of tourney.  EX: 65 will be bumped to 74 (to get matches) and move back down to 65 for awards</a:t>
                      </a:r>
                      <a:r>
                        <a:rPr lang="en-US" sz="1200" b="1" u="none" kern="1200" baseline="0" dirty="0">
                          <a:solidFill>
                            <a:srgbClr val="0070C0"/>
                          </a:solidFill>
                          <a:latin typeface="+mn-lt"/>
                          <a:ea typeface="+mn-ea"/>
                          <a:cs typeface="+mn-cs"/>
                        </a:rPr>
                        <a:t>.</a:t>
                      </a:r>
                    </a:p>
                    <a:p>
                      <a:pPr algn="ctr"/>
                      <a:r>
                        <a:rPr lang="en-US" sz="1200" b="1" u="none" kern="1200" baseline="0" dirty="0">
                          <a:solidFill>
                            <a:srgbClr val="FF0000"/>
                          </a:solidFill>
                          <a:highlight>
                            <a:srgbClr val="FFFF00"/>
                          </a:highlight>
                          <a:latin typeface="+mn-lt"/>
                          <a:ea typeface="+mn-ea"/>
                          <a:cs typeface="+mn-cs"/>
                        </a:rPr>
                        <a:t>** Girls will be able to wrestle in girls and boys bracket based on 1. Discretion of the coach 2. Discretion of the board. </a:t>
                      </a:r>
                      <a:endParaRPr lang="en-US" sz="1200" b="1" u="none" kern="1200" dirty="0">
                        <a:solidFill>
                          <a:srgbClr val="FF0000"/>
                        </a:solidFill>
                        <a:highlight>
                          <a:srgbClr val="FFFF00"/>
                        </a:highlight>
                        <a:latin typeface="+mn-lt"/>
                        <a:ea typeface="+mn-ea"/>
                        <a:cs typeface="+mn-cs"/>
                      </a:endParaRPr>
                    </a:p>
                    <a:p>
                      <a:pPr algn="ctr"/>
                      <a:r>
                        <a:rPr lang="en-US" sz="1200" b="1" u="sng" kern="1200" dirty="0">
                          <a:solidFill>
                            <a:schemeClr val="tx1"/>
                          </a:solidFill>
                          <a:latin typeface="+mn-lt"/>
                          <a:ea typeface="+mn-ea"/>
                          <a:cs typeface="+mn-cs"/>
                        </a:rPr>
                        <a:t>6. Uniforms: </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Uniforms: Participants will be allowed to wear clothing other than singlets, including 2 piece uniforms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 if that is all that is available to the wrestler. It is recommended that all wrestlers work toward participating in dual matches and tournaments in singlets or 2-piece if at all possible.</a:t>
                      </a:r>
                      <a:br>
                        <a:rPr lang="en-US" sz="1200" kern="1200" dirty="0">
                          <a:solidFill>
                            <a:schemeClr val="tx1"/>
                          </a:solidFill>
                          <a:latin typeface="+mn-lt"/>
                          <a:ea typeface="+mn-ea"/>
                          <a:cs typeface="+mn-cs"/>
                        </a:rPr>
                      </a:b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 Headgear: Wrestlers will be required to wear headgear while participating in wrestling matches in order to comply with CIF rules.</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 Mouthpieces must be worn by any wrestler who has braces or other sharp orthodontia appliances</a:t>
                      </a:r>
                    </a:p>
                    <a:p>
                      <a:pPr algn="ctr">
                        <a:buFontTx/>
                        <a:buChar char="-"/>
                      </a:pPr>
                      <a:r>
                        <a:rPr lang="en-US" sz="1200" kern="1200" dirty="0">
                          <a:solidFill>
                            <a:schemeClr val="tx1"/>
                          </a:solidFill>
                          <a:latin typeface="+mn-lt"/>
                          <a:ea typeface="+mn-ea"/>
                          <a:cs typeface="+mn-cs"/>
                        </a:rPr>
                        <a:t>Shoes: Referees will determine if shoes are appropriate for wrestling competition.</a:t>
                      </a:r>
                      <a:br>
                        <a:rPr lang="en-US" sz="1200" kern="1200" dirty="0">
                          <a:solidFill>
                            <a:schemeClr val="tx1"/>
                          </a:solidFill>
                          <a:latin typeface="+mn-lt"/>
                          <a:ea typeface="+mn-ea"/>
                          <a:cs typeface="+mn-cs"/>
                        </a:rPr>
                      </a:br>
                      <a:br>
                        <a:rPr lang="en-US" sz="1200" kern="1200" dirty="0">
                          <a:solidFill>
                            <a:schemeClr val="tx1"/>
                          </a:solidFill>
                          <a:latin typeface="+mn-lt"/>
                          <a:ea typeface="+mn-ea"/>
                          <a:cs typeface="+mn-cs"/>
                        </a:rPr>
                      </a:br>
                      <a:r>
                        <a:rPr lang="en-US" sz="1200" b="1" u="sng" kern="1200" dirty="0">
                          <a:solidFill>
                            <a:schemeClr val="tx1"/>
                          </a:solidFill>
                          <a:latin typeface="+mn-lt"/>
                          <a:ea typeface="+mn-ea"/>
                          <a:cs typeface="+mn-cs"/>
                        </a:rPr>
                        <a:t>7. Other Regulations: </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 Mat Size: Mats are to have 25’ of inbound. </a:t>
                      </a:r>
                      <a:br>
                        <a:rPr lang="en-US" sz="1200" kern="1200" dirty="0">
                          <a:solidFill>
                            <a:schemeClr val="tx1"/>
                          </a:solidFill>
                          <a:latin typeface="+mn-lt"/>
                          <a:ea typeface="+mn-ea"/>
                          <a:cs typeface="+mn-cs"/>
                        </a:rPr>
                      </a:b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 Safety: Safety is the #1 issue.</a:t>
                      </a:r>
                      <a:br>
                        <a:rPr lang="en-US" sz="1200" kern="1200" dirty="0">
                          <a:solidFill>
                            <a:schemeClr val="tx1"/>
                          </a:solidFill>
                          <a:latin typeface="+mn-lt"/>
                          <a:ea typeface="+mn-ea"/>
                          <a:cs typeface="+mn-cs"/>
                        </a:rPr>
                      </a:br>
                      <a:br>
                        <a:rPr lang="en-US" sz="1200" kern="1200" dirty="0">
                          <a:solidFill>
                            <a:schemeClr val="tx1"/>
                          </a:solidFill>
                          <a:latin typeface="+mn-lt"/>
                          <a:ea typeface="+mn-ea"/>
                          <a:cs typeface="+mn-cs"/>
                        </a:rPr>
                      </a:br>
                      <a:r>
                        <a:rPr lang="en-US" sz="1200" b="1" u="sng" kern="1200" dirty="0">
                          <a:solidFill>
                            <a:schemeClr val="tx1"/>
                          </a:solidFill>
                          <a:latin typeface="+mn-lt"/>
                          <a:ea typeface="+mn-ea"/>
                          <a:cs typeface="+mn-cs"/>
                        </a:rPr>
                        <a:t>8. Post season Awards: </a:t>
                      </a:r>
                      <a:br>
                        <a:rPr lang="en-US" sz="1200" kern="1200" dirty="0">
                          <a:solidFill>
                            <a:schemeClr val="tx1"/>
                          </a:solidFill>
                          <a:latin typeface="+mn-lt"/>
                          <a:ea typeface="+mn-ea"/>
                          <a:cs typeface="+mn-cs"/>
                        </a:rPr>
                      </a:br>
                      <a:r>
                        <a:rPr lang="en-US" sz="1200" b="1" kern="1200" dirty="0">
                          <a:solidFill>
                            <a:schemeClr val="tx1"/>
                          </a:solidFill>
                          <a:latin typeface="+mn-lt"/>
                          <a:ea typeface="+mn-ea"/>
                          <a:cs typeface="+mn-cs"/>
                        </a:rPr>
                        <a:t>Valley Saturday February</a:t>
                      </a:r>
                      <a:r>
                        <a:rPr lang="en-US" sz="1200" b="1" kern="1200" baseline="0" dirty="0">
                          <a:solidFill>
                            <a:schemeClr val="tx1"/>
                          </a:solidFill>
                          <a:latin typeface="+mn-lt"/>
                          <a:ea typeface="+mn-ea"/>
                          <a:cs typeface="+mn-cs"/>
                        </a:rPr>
                        <a:t> 10th</a:t>
                      </a:r>
                      <a:r>
                        <a:rPr lang="en-US" sz="1200" b="1" kern="1200" dirty="0">
                          <a:solidFill>
                            <a:schemeClr val="tx1"/>
                          </a:solidFill>
                          <a:latin typeface="+mn-lt"/>
                          <a:ea typeface="+mn-ea"/>
                          <a:cs typeface="+mn-cs"/>
                        </a:rPr>
                        <a:t> 2024: </a:t>
                      </a:r>
                    </a:p>
                    <a:p>
                      <a:pPr algn="ctr">
                        <a:buFontTx/>
                        <a:buChar char="-"/>
                      </a:pPr>
                      <a:r>
                        <a:rPr lang="en-US" sz="1200" b="1" kern="1200" dirty="0">
                          <a:solidFill>
                            <a:schemeClr val="tx1"/>
                          </a:solidFill>
                          <a:latin typeface="+mn-lt"/>
                          <a:ea typeface="+mn-ea"/>
                          <a:cs typeface="+mn-cs"/>
                        </a:rPr>
                        <a:t>1st through 6th places 2” medals</a:t>
                      </a:r>
                      <a:br>
                        <a:rPr lang="en-US" sz="1200" b="1" kern="1200" dirty="0">
                          <a:solidFill>
                            <a:schemeClr val="tx1"/>
                          </a:solidFill>
                          <a:latin typeface="+mn-lt"/>
                          <a:ea typeface="+mn-ea"/>
                          <a:cs typeface="+mn-cs"/>
                        </a:rPr>
                      </a:br>
                      <a:r>
                        <a:rPr lang="en-US" sz="1200" b="1" kern="1200" dirty="0">
                          <a:solidFill>
                            <a:schemeClr val="tx1"/>
                          </a:solidFill>
                          <a:latin typeface="+mn-lt"/>
                          <a:ea typeface="+mn-ea"/>
                          <a:cs typeface="+mn-cs"/>
                        </a:rPr>
                        <a:t>Masters Saturday February 18</a:t>
                      </a:r>
                      <a:r>
                        <a:rPr lang="en-US" sz="1200" b="1" kern="1200" baseline="30000" dirty="0">
                          <a:solidFill>
                            <a:schemeClr val="tx1"/>
                          </a:solidFill>
                          <a:latin typeface="+mn-lt"/>
                          <a:ea typeface="+mn-ea"/>
                          <a:cs typeface="+mn-cs"/>
                        </a:rPr>
                        <a:t>th</a:t>
                      </a:r>
                      <a:r>
                        <a:rPr lang="en-US" sz="1200" b="1" kern="1200" dirty="0">
                          <a:solidFill>
                            <a:schemeClr val="tx1"/>
                          </a:solidFill>
                          <a:latin typeface="+mn-lt"/>
                          <a:ea typeface="+mn-ea"/>
                          <a:cs typeface="+mn-cs"/>
                        </a:rPr>
                        <a:t> 2024: </a:t>
                      </a:r>
                    </a:p>
                    <a:p>
                      <a:pPr algn="ctr">
                        <a:buFontTx/>
                        <a:buNone/>
                      </a:pPr>
                      <a:r>
                        <a:rPr lang="en-US" sz="1200" b="1" kern="1200" dirty="0">
                          <a:solidFill>
                            <a:schemeClr val="tx1"/>
                          </a:solidFill>
                          <a:latin typeface="+mn-lt"/>
                          <a:ea typeface="+mn-ea"/>
                          <a:cs typeface="+mn-cs"/>
                        </a:rPr>
                        <a:t>1st through 6th places 3” custom medals or trophies</a:t>
                      </a:r>
                      <a:br>
                        <a:rPr lang="en-US" sz="1200" b="1" kern="1200" dirty="0">
                          <a:solidFill>
                            <a:schemeClr val="tx1"/>
                          </a:solidFill>
                          <a:latin typeface="+mn-lt"/>
                          <a:ea typeface="+mn-ea"/>
                          <a:cs typeface="+mn-cs"/>
                        </a:rPr>
                      </a:br>
                      <a:r>
                        <a:rPr lang="en-US" sz="1200" b="1" i="1" u="sng" kern="1200" dirty="0">
                          <a:solidFill>
                            <a:schemeClr val="tx1"/>
                          </a:solidFill>
                          <a:latin typeface="+mn-lt"/>
                          <a:ea typeface="+mn-ea"/>
                          <a:cs typeface="+mn-cs"/>
                        </a:rPr>
                        <a:t>CVYWA Valley Championships K-8th: </a:t>
                      </a:r>
                    </a:p>
                    <a:p>
                      <a:pPr algn="ctr">
                        <a:buFontTx/>
                        <a:buNone/>
                      </a:pPr>
                      <a:r>
                        <a:rPr lang="en-US" sz="1200" kern="1200" dirty="0">
                          <a:solidFill>
                            <a:schemeClr val="tx1"/>
                          </a:solidFill>
                          <a:latin typeface="+mn-lt"/>
                          <a:ea typeface="+mn-ea"/>
                          <a:cs typeface="+mn-cs"/>
                        </a:rPr>
                        <a:t>1</a:t>
                      </a:r>
                      <a:r>
                        <a:rPr lang="en-US" sz="1200" kern="1200" baseline="30000" dirty="0">
                          <a:solidFill>
                            <a:schemeClr val="tx1"/>
                          </a:solidFill>
                          <a:latin typeface="+mn-lt"/>
                          <a:ea typeface="+mn-ea"/>
                          <a:cs typeface="+mn-cs"/>
                        </a:rPr>
                        <a:t>st</a:t>
                      </a:r>
                      <a:r>
                        <a:rPr lang="en-US" sz="1200" kern="1200" dirty="0">
                          <a:solidFill>
                            <a:schemeClr val="tx1"/>
                          </a:solidFill>
                          <a:latin typeface="+mn-lt"/>
                          <a:ea typeface="+mn-ea"/>
                          <a:cs typeface="+mn-cs"/>
                        </a:rPr>
                        <a:t>-8</a:t>
                      </a:r>
                      <a:r>
                        <a:rPr lang="en-US" sz="1200" kern="1200" baseline="30000" dirty="0">
                          <a:solidFill>
                            <a:schemeClr val="tx1"/>
                          </a:solidFill>
                          <a:latin typeface="+mn-lt"/>
                          <a:ea typeface="+mn-ea"/>
                          <a:cs typeface="+mn-cs"/>
                        </a:rPr>
                        <a:t>th</a:t>
                      </a:r>
                      <a:r>
                        <a:rPr lang="en-US" sz="1200" kern="1200" dirty="0">
                          <a:solidFill>
                            <a:schemeClr val="tx1"/>
                          </a:solidFill>
                          <a:latin typeface="+mn-lt"/>
                          <a:ea typeface="+mn-ea"/>
                          <a:cs typeface="+mn-cs"/>
                        </a:rPr>
                        <a:t> </a:t>
                      </a:r>
                      <a:r>
                        <a:rPr lang="en-US" sz="1200" kern="1200" dirty="0">
                          <a:solidFill>
                            <a:srgbClr val="FF0000"/>
                          </a:solidFill>
                          <a:highlight>
                            <a:srgbClr val="FFFF00"/>
                          </a:highlight>
                          <a:latin typeface="+mn-lt"/>
                          <a:ea typeface="+mn-ea"/>
                          <a:cs typeface="+mn-cs"/>
                        </a:rPr>
                        <a:t>(ONLY TOP 6 MEDAL)</a:t>
                      </a:r>
                      <a:r>
                        <a:rPr lang="en-US" sz="1200" kern="1200" dirty="0">
                          <a:solidFill>
                            <a:schemeClr val="tx1"/>
                          </a:solidFill>
                          <a:latin typeface="+mn-lt"/>
                          <a:ea typeface="+mn-ea"/>
                          <a:cs typeface="+mn-cs"/>
                        </a:rPr>
                        <a:t> place trophy/plaque</a:t>
                      </a:r>
                      <a:br>
                        <a:rPr lang="en-US" sz="1200" kern="1200" dirty="0">
                          <a:solidFill>
                            <a:schemeClr val="tx1"/>
                          </a:solidFill>
                          <a:latin typeface="+mn-lt"/>
                          <a:ea typeface="+mn-ea"/>
                          <a:cs typeface="+mn-cs"/>
                        </a:rPr>
                      </a:br>
                      <a:r>
                        <a:rPr lang="en-US" sz="1200" b="1" i="1" u="sng" kern="1200" dirty="0">
                          <a:solidFill>
                            <a:schemeClr val="tx1"/>
                          </a:solidFill>
                          <a:latin typeface="+mn-lt"/>
                          <a:ea typeface="+mn-ea"/>
                          <a:cs typeface="+mn-cs"/>
                        </a:rPr>
                        <a:t>CVYWA Masters Championships K-8th:</a:t>
                      </a:r>
                    </a:p>
                    <a:p>
                      <a:pPr algn="ctr">
                        <a:buFontTx/>
                        <a:buNone/>
                      </a:pPr>
                      <a:r>
                        <a:rPr lang="en-US" sz="1200" kern="1200" dirty="0">
                          <a:solidFill>
                            <a:schemeClr val="tx1"/>
                          </a:solidFill>
                          <a:latin typeface="+mn-lt"/>
                          <a:ea typeface="+mn-ea"/>
                          <a:cs typeface="+mn-cs"/>
                        </a:rPr>
                        <a:t> </a:t>
                      </a:r>
                      <a:r>
                        <a:rPr lang="en-US" sz="1200" kern="1200" dirty="0">
                          <a:solidFill>
                            <a:srgbClr val="FF0000"/>
                          </a:solidFill>
                          <a:highlight>
                            <a:srgbClr val="FFFF00"/>
                          </a:highlight>
                          <a:latin typeface="+mn-lt"/>
                          <a:ea typeface="+mn-ea"/>
                          <a:cs typeface="+mn-cs"/>
                        </a:rPr>
                        <a:t>1st -6</a:t>
                      </a:r>
                      <a:r>
                        <a:rPr lang="en-US" sz="1200" kern="1200" baseline="30000" dirty="0">
                          <a:solidFill>
                            <a:srgbClr val="FF0000"/>
                          </a:solidFill>
                          <a:highlight>
                            <a:srgbClr val="FFFF00"/>
                          </a:highlight>
                          <a:latin typeface="+mn-lt"/>
                          <a:ea typeface="+mn-ea"/>
                          <a:cs typeface="+mn-cs"/>
                        </a:rPr>
                        <a:t>th</a:t>
                      </a:r>
                      <a:r>
                        <a:rPr lang="en-US" sz="1200" kern="1200" dirty="0">
                          <a:solidFill>
                            <a:srgbClr val="FF0000"/>
                          </a:solidFill>
                          <a:highlight>
                            <a:srgbClr val="FFFF00"/>
                          </a:highlight>
                          <a:latin typeface="+mn-lt"/>
                          <a:ea typeface="+mn-ea"/>
                          <a:cs typeface="+mn-cs"/>
                        </a:rPr>
                        <a:t> </a:t>
                      </a:r>
                      <a:r>
                        <a:rPr lang="en-US" sz="1200" kern="1200" baseline="0" dirty="0">
                          <a:solidFill>
                            <a:srgbClr val="FF0000"/>
                          </a:solidFill>
                          <a:highlight>
                            <a:srgbClr val="FFFF00"/>
                          </a:highlight>
                          <a:latin typeface="+mn-lt"/>
                          <a:ea typeface="+mn-ea"/>
                          <a:cs typeface="+mn-cs"/>
                        </a:rPr>
                        <a:t> </a:t>
                      </a:r>
                      <a:r>
                        <a:rPr lang="en-US" sz="1200" kern="1200" dirty="0">
                          <a:solidFill>
                            <a:srgbClr val="FF0000"/>
                          </a:solidFill>
                          <a:highlight>
                            <a:srgbClr val="FFFF00"/>
                          </a:highlight>
                          <a:latin typeface="+mn-lt"/>
                          <a:ea typeface="+mn-ea"/>
                          <a:cs typeface="+mn-cs"/>
                        </a:rPr>
                        <a:t>place trophy/plaques.</a:t>
                      </a:r>
                      <a:br>
                        <a:rPr lang="en-US" sz="1200" kern="1200" dirty="0">
                          <a:solidFill>
                            <a:srgbClr val="FF0000"/>
                          </a:solidFill>
                          <a:highlight>
                            <a:srgbClr val="FFFF00"/>
                          </a:highlight>
                          <a:latin typeface="+mn-lt"/>
                          <a:ea typeface="+mn-ea"/>
                          <a:cs typeface="+mn-cs"/>
                        </a:rPr>
                      </a:br>
                      <a:r>
                        <a:rPr lang="en-US" sz="1200" b="1" u="sng" kern="1200" dirty="0">
                          <a:solidFill>
                            <a:schemeClr val="tx1"/>
                          </a:solidFill>
                          <a:latin typeface="+mn-lt"/>
                          <a:ea typeface="+mn-ea"/>
                          <a:cs typeface="+mn-cs"/>
                        </a:rPr>
                        <a:t>Team Awards:</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Top 4 per division</a:t>
                      </a:r>
                    </a:p>
                    <a:p>
                      <a:pPr algn="ctr">
                        <a:buFontTx/>
                        <a:buNone/>
                      </a:pPr>
                      <a:br>
                        <a:rPr lang="en-US" sz="1200" kern="1200" dirty="0">
                          <a:solidFill>
                            <a:schemeClr val="tx1"/>
                          </a:solidFill>
                          <a:latin typeface="+mn-lt"/>
                          <a:ea typeface="+mn-ea"/>
                          <a:cs typeface="+mn-cs"/>
                        </a:rPr>
                      </a:br>
                      <a:br>
                        <a:rPr lang="en-US" sz="1200" kern="1200" dirty="0">
                          <a:solidFill>
                            <a:schemeClr val="tx1"/>
                          </a:solidFill>
                          <a:latin typeface="+mn-lt"/>
                          <a:ea typeface="+mn-ea"/>
                          <a:cs typeface="+mn-cs"/>
                        </a:rPr>
                      </a:br>
                      <a:br>
                        <a:rPr lang="en-US" sz="1200" kern="1200" dirty="0">
                          <a:solidFill>
                            <a:schemeClr val="tx1"/>
                          </a:solidFill>
                          <a:latin typeface="+mn-lt"/>
                          <a:ea typeface="+mn-ea"/>
                          <a:cs typeface="+mn-cs"/>
                        </a:rPr>
                      </a:br>
                      <a:endParaRPr lang="en-US" sz="1200"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557394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41605835"/>
              </p:ext>
            </p:extLst>
          </p:nvPr>
        </p:nvGraphicFramePr>
        <p:xfrm>
          <a:off x="186017" y="0"/>
          <a:ext cx="11377333" cy="6858000"/>
        </p:xfrm>
        <a:graphic>
          <a:graphicData uri="http://schemas.openxmlformats.org/drawingml/2006/table">
            <a:tbl>
              <a:tblPr firstRow="1" bandRow="1">
                <a:effectLst>
                  <a:innerShdw blurRad="63500" dist="50800" dir="10800000">
                    <a:prstClr val="black">
                      <a:alpha val="50000"/>
                    </a:prstClr>
                  </a:innerShdw>
                </a:effectLst>
                <a:tableStyleId>{2D5ABB26-0587-4C30-8999-92F81FD0307C}</a:tableStyleId>
              </a:tblPr>
              <a:tblGrid>
                <a:gridCol w="11377333">
                  <a:extLst>
                    <a:ext uri="{9D8B030D-6E8A-4147-A177-3AD203B41FA5}">
                      <a16:colId xmlns:a16="http://schemas.microsoft.com/office/drawing/2014/main" val="20000"/>
                    </a:ext>
                  </a:extLst>
                </a:gridCol>
              </a:tblGrid>
              <a:tr h="6852285">
                <a:tc>
                  <a:txBody>
                    <a:bodyPr/>
                    <a:lstStyle/>
                    <a:p>
                      <a:pPr algn="ctr">
                        <a:buFontTx/>
                        <a:buNone/>
                      </a:pPr>
                      <a:br>
                        <a:rPr lang="en-US" sz="1200" b="1" u="sng" kern="1200" dirty="0">
                          <a:solidFill>
                            <a:schemeClr val="tx1"/>
                          </a:solidFill>
                          <a:latin typeface="+mn-lt"/>
                          <a:ea typeface="+mn-ea"/>
                          <a:cs typeface="+mn-cs"/>
                        </a:rPr>
                      </a:br>
                      <a:r>
                        <a:rPr lang="en-US" sz="1200" b="1" u="sng" kern="1200" dirty="0">
                          <a:solidFill>
                            <a:schemeClr val="tx1"/>
                          </a:solidFill>
                          <a:latin typeface="+mn-lt"/>
                          <a:ea typeface="+mn-ea"/>
                          <a:cs typeface="+mn-cs"/>
                        </a:rPr>
                        <a:t>9. Valley and Masters Alternate Policy and Procedures</a:t>
                      </a:r>
                      <a:r>
                        <a:rPr lang="en-US" sz="1200" b="1" u="sng" kern="1200" dirty="0">
                          <a:solidFill>
                            <a:srgbClr val="0070C0"/>
                          </a:solidFill>
                          <a:latin typeface="+mn-lt"/>
                          <a:ea typeface="+mn-ea"/>
                          <a:cs typeface="+mn-cs"/>
                        </a:rPr>
                        <a:t>: </a:t>
                      </a:r>
                      <a:br>
                        <a:rPr lang="en-US" sz="1200" b="1" kern="1200" dirty="0">
                          <a:solidFill>
                            <a:srgbClr val="0070C0"/>
                          </a:solidFill>
                          <a:latin typeface="+mn-lt"/>
                          <a:ea typeface="+mn-ea"/>
                          <a:cs typeface="+mn-cs"/>
                        </a:rPr>
                      </a:br>
                      <a:r>
                        <a:rPr lang="en-US" sz="1200" b="1" kern="1200" dirty="0">
                          <a:solidFill>
                            <a:schemeClr val="tx1"/>
                          </a:solidFill>
                          <a:highlight>
                            <a:srgbClr val="FFFF00"/>
                          </a:highlight>
                          <a:latin typeface="+mn-lt"/>
                          <a:ea typeface="+mn-ea"/>
                          <a:cs typeface="+mn-cs"/>
                        </a:rPr>
                        <a:t>Masters</a:t>
                      </a:r>
                      <a:r>
                        <a:rPr lang="en-US" sz="1200" b="1" kern="1200" baseline="0" dirty="0">
                          <a:solidFill>
                            <a:schemeClr val="tx1"/>
                          </a:solidFill>
                          <a:highlight>
                            <a:srgbClr val="FFFF00"/>
                          </a:highlight>
                          <a:latin typeface="+mn-lt"/>
                          <a:ea typeface="+mn-ea"/>
                          <a:cs typeface="+mn-cs"/>
                        </a:rPr>
                        <a:t> will be a 16 man bracket (top 8 from each Section)</a:t>
                      </a:r>
                      <a:br>
                        <a:rPr lang="en-US" sz="1200" kern="1200" dirty="0">
                          <a:solidFill>
                            <a:schemeClr val="tx1"/>
                          </a:solidFill>
                          <a:highlight>
                            <a:srgbClr val="FFFF00"/>
                          </a:highlight>
                          <a:latin typeface="+mn-lt"/>
                          <a:ea typeface="+mn-ea"/>
                          <a:cs typeface="+mn-cs"/>
                        </a:rPr>
                      </a:br>
                      <a:r>
                        <a:rPr lang="en-US" sz="1200" kern="1200" dirty="0">
                          <a:solidFill>
                            <a:schemeClr val="tx1"/>
                          </a:solidFill>
                          <a:highlight>
                            <a:srgbClr val="FFFF00"/>
                          </a:highlight>
                          <a:latin typeface="+mn-lt"/>
                          <a:ea typeface="+mn-ea"/>
                          <a:cs typeface="+mn-cs"/>
                        </a:rPr>
                        <a:t>*Alternates by petition ONLY</a:t>
                      </a:r>
                      <a:br>
                        <a:rPr lang="en-US" sz="1200" kern="1200" dirty="0">
                          <a:solidFill>
                            <a:schemeClr val="tx1"/>
                          </a:solidFill>
                          <a:latin typeface="+mn-lt"/>
                          <a:ea typeface="+mn-ea"/>
                          <a:cs typeface="+mn-cs"/>
                        </a:rPr>
                      </a:br>
                      <a:endParaRPr lang="en-US" sz="1200" b="1" u="sng" kern="1200" dirty="0">
                        <a:solidFill>
                          <a:schemeClr val="tx1"/>
                        </a:solidFill>
                        <a:latin typeface="+mn-lt"/>
                        <a:ea typeface="+mn-ea"/>
                        <a:cs typeface="+mn-cs"/>
                      </a:endParaRPr>
                    </a:p>
                    <a:p>
                      <a:pPr algn="ctr"/>
                      <a:endParaRPr lang="en-US" sz="1200" b="1" u="sng" kern="1200" dirty="0">
                        <a:solidFill>
                          <a:schemeClr val="tx1"/>
                        </a:solidFill>
                        <a:latin typeface="+mn-lt"/>
                        <a:ea typeface="+mn-ea"/>
                        <a:cs typeface="+mn-cs"/>
                      </a:endParaRPr>
                    </a:p>
                    <a:p>
                      <a:pPr algn="ctr"/>
                      <a:r>
                        <a:rPr lang="en-US" sz="1200" b="1" u="sng" kern="1200" dirty="0">
                          <a:solidFill>
                            <a:schemeClr val="tx1"/>
                          </a:solidFill>
                          <a:latin typeface="+mn-lt"/>
                          <a:ea typeface="+mn-ea"/>
                          <a:cs typeface="+mn-cs"/>
                        </a:rPr>
                        <a:t>10. Postseason Wrestling: MIRRORS High School… All postseason will be in February. </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Individuals K-8th may participate in CVYWA postseason tournaments. See participation policy for restrictions</a:t>
                      </a:r>
                      <a:br>
                        <a:rPr lang="en-US" sz="1200" b="1" kern="1200" dirty="0">
                          <a:solidFill>
                            <a:schemeClr val="tx1"/>
                          </a:solidFill>
                          <a:latin typeface="+mn-lt"/>
                          <a:ea typeface="+mn-ea"/>
                          <a:cs typeface="+mn-cs"/>
                        </a:rPr>
                      </a:br>
                      <a:endParaRPr lang="en-US" sz="1200" b="1" kern="1200" dirty="0">
                        <a:solidFill>
                          <a:schemeClr val="tx1"/>
                        </a:solidFill>
                        <a:latin typeface="+mn-lt"/>
                        <a:ea typeface="+mn-ea"/>
                        <a:cs typeface="+mn-cs"/>
                      </a:endParaRPr>
                    </a:p>
                    <a:p>
                      <a:pPr algn="ctr"/>
                      <a:r>
                        <a:rPr lang="en-US" sz="1200" b="1" u="sng" kern="1200" dirty="0">
                          <a:solidFill>
                            <a:schemeClr val="tx1"/>
                          </a:solidFill>
                          <a:latin typeface="+mn-lt"/>
                          <a:ea typeface="+mn-ea"/>
                          <a:cs typeface="+mn-cs"/>
                        </a:rPr>
                        <a:t>11. Determining Scoring Wrestler for Postseason Tournaments:</a:t>
                      </a:r>
                      <a:r>
                        <a:rPr lang="en-US" sz="1200" kern="1200" dirty="0">
                          <a:solidFill>
                            <a:schemeClr val="tx1"/>
                          </a:solidFill>
                          <a:latin typeface="+mn-lt"/>
                          <a:ea typeface="+mn-ea"/>
                          <a:cs typeface="+mn-cs"/>
                        </a:rPr>
                        <a:t> </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Software will</a:t>
                      </a:r>
                      <a:r>
                        <a:rPr lang="en-US" sz="1200" kern="1200" baseline="0" dirty="0">
                          <a:solidFill>
                            <a:schemeClr val="tx1"/>
                          </a:solidFill>
                          <a:latin typeface="+mn-lt"/>
                          <a:ea typeface="+mn-ea"/>
                          <a:cs typeface="+mn-cs"/>
                        </a:rPr>
                        <a:t> pick highest scoring wrestler from team.</a:t>
                      </a:r>
                      <a:endParaRPr lang="en-US" sz="1200" b="1" kern="1200" dirty="0">
                        <a:solidFill>
                          <a:schemeClr val="tx1"/>
                        </a:solidFill>
                        <a:latin typeface="+mn-lt"/>
                        <a:ea typeface="+mn-ea"/>
                        <a:cs typeface="+mn-cs"/>
                      </a:endParaRPr>
                    </a:p>
                    <a:p>
                      <a:pPr algn="ctr"/>
                      <a:endParaRPr lang="en-US" sz="1200" b="1" u="sng" kern="1200" dirty="0">
                        <a:solidFill>
                          <a:schemeClr val="tx1"/>
                        </a:solidFill>
                        <a:latin typeface="+mn-lt"/>
                        <a:ea typeface="+mn-ea"/>
                        <a:cs typeface="+mn-cs"/>
                      </a:endParaRPr>
                    </a:p>
                    <a:p>
                      <a:pPr algn="ctr"/>
                      <a:r>
                        <a:rPr lang="en-US" sz="1200" b="1" u="sng" kern="1200" dirty="0">
                          <a:solidFill>
                            <a:schemeClr val="tx1"/>
                          </a:solidFill>
                          <a:latin typeface="+mn-lt"/>
                          <a:ea typeface="+mn-ea"/>
                          <a:cs typeface="+mn-cs"/>
                        </a:rPr>
                        <a:t>12. Outstanding Wrestler Criteria: </a:t>
                      </a:r>
                      <a:br>
                        <a:rPr lang="en-US" sz="1200" b="1" kern="1200" dirty="0">
                          <a:solidFill>
                            <a:schemeClr val="tx1"/>
                          </a:solidFill>
                          <a:latin typeface="+mn-lt"/>
                          <a:ea typeface="+mn-ea"/>
                          <a:cs typeface="+mn-cs"/>
                        </a:rPr>
                      </a:br>
                      <a:r>
                        <a:rPr lang="en-US" sz="1200" b="1" kern="1200" dirty="0">
                          <a:solidFill>
                            <a:schemeClr val="tx1"/>
                          </a:solidFill>
                          <a:latin typeface="+mn-lt"/>
                          <a:ea typeface="+mn-ea"/>
                          <a:cs typeface="+mn-cs"/>
                        </a:rPr>
                        <a:t>MVP per division</a:t>
                      </a:r>
                    </a:p>
                    <a:p>
                      <a:pPr algn="ctr"/>
                      <a:r>
                        <a:rPr lang="en-US" sz="1200" b="1" kern="1200" dirty="0">
                          <a:solidFill>
                            <a:schemeClr val="tx1"/>
                          </a:solidFill>
                          <a:latin typeface="+mn-lt"/>
                          <a:ea typeface="+mn-ea"/>
                          <a:cs typeface="+mn-cs"/>
                        </a:rPr>
                        <a:t>*Most pins fastest time</a:t>
                      </a:r>
                    </a:p>
                    <a:p>
                      <a:pPr algn="ctr"/>
                      <a:endParaRPr lang="en-US" sz="1200" b="1" kern="1200" dirty="0">
                        <a:solidFill>
                          <a:schemeClr val="tx1"/>
                        </a:solidFill>
                        <a:latin typeface="+mn-lt"/>
                        <a:ea typeface="+mn-ea"/>
                        <a:cs typeface="+mn-cs"/>
                      </a:endParaRPr>
                    </a:p>
                    <a:p>
                      <a:pPr algn="ctr"/>
                      <a:r>
                        <a:rPr lang="en-US" sz="1200" b="1" u="sng" kern="1200" dirty="0">
                          <a:solidFill>
                            <a:schemeClr val="tx1"/>
                          </a:solidFill>
                          <a:latin typeface="+mn-lt"/>
                          <a:ea typeface="+mn-ea"/>
                          <a:cs typeface="+mn-cs"/>
                        </a:rPr>
                        <a:t>13. North/Central/South Valley Tournament Qualification: </a:t>
                      </a:r>
                      <a:endParaRPr lang="en-US" sz="1200" b="1" u="none" kern="1200" dirty="0">
                        <a:ln>
                          <a:solidFill>
                            <a:srgbClr val="FFFF00"/>
                          </a:solidFill>
                        </a:ln>
                        <a:solidFill>
                          <a:schemeClr val="tx1">
                            <a:lumMod val="95000"/>
                          </a:schemeClr>
                        </a:solidFill>
                        <a:latin typeface="+mn-lt"/>
                        <a:ea typeface="+mn-ea"/>
                        <a:cs typeface="+mn-cs"/>
                      </a:endParaRPr>
                    </a:p>
                    <a:p>
                      <a:pPr algn="ctr"/>
                      <a:r>
                        <a:rPr lang="en-US" sz="1200" b="0" u="none" kern="1200" dirty="0">
                          <a:solidFill>
                            <a:schemeClr val="tx1"/>
                          </a:solidFill>
                          <a:latin typeface="+mn-lt"/>
                          <a:ea typeface="+mn-ea"/>
                          <a:cs typeface="+mn-cs"/>
                        </a:rPr>
                        <a:t>Wrestlers/Teams are bound to their respective Divisions (North/South).  Top 8 qualifiers from each even</a:t>
                      </a:r>
                      <a:r>
                        <a:rPr lang="en-US" sz="1200" b="0" kern="1200" dirty="0">
                          <a:solidFill>
                            <a:schemeClr val="tx1"/>
                          </a:solidFill>
                          <a:latin typeface="+mn-lt"/>
                          <a:ea typeface="+mn-ea"/>
                          <a:cs typeface="+mn-cs"/>
                        </a:rPr>
                        <a:t>t moves on K-1</a:t>
                      </a:r>
                      <a:r>
                        <a:rPr lang="en-US" sz="1200" b="0" kern="1200" baseline="30000" dirty="0">
                          <a:solidFill>
                            <a:schemeClr val="tx1"/>
                          </a:solidFill>
                          <a:latin typeface="+mn-lt"/>
                          <a:ea typeface="+mn-ea"/>
                          <a:cs typeface="+mn-cs"/>
                        </a:rPr>
                        <a:t>st</a:t>
                      </a:r>
                      <a:r>
                        <a:rPr lang="en-US" sz="1200" b="0" kern="1200" dirty="0">
                          <a:solidFill>
                            <a:schemeClr val="tx1"/>
                          </a:solidFill>
                          <a:latin typeface="+mn-lt"/>
                          <a:ea typeface="+mn-ea"/>
                          <a:cs typeface="+mn-cs"/>
                        </a:rPr>
                        <a:t>/2-3</a:t>
                      </a:r>
                      <a:r>
                        <a:rPr lang="en-US" sz="1200" b="0" kern="1200" baseline="30000" dirty="0">
                          <a:solidFill>
                            <a:schemeClr val="tx1"/>
                          </a:solidFill>
                          <a:latin typeface="+mn-lt"/>
                          <a:ea typeface="+mn-ea"/>
                          <a:cs typeface="+mn-cs"/>
                        </a:rPr>
                        <a:t>rd</a:t>
                      </a:r>
                      <a:r>
                        <a:rPr lang="en-US" sz="1200" b="0" kern="1200" dirty="0">
                          <a:solidFill>
                            <a:schemeClr val="tx1"/>
                          </a:solidFill>
                          <a:latin typeface="+mn-lt"/>
                          <a:ea typeface="+mn-ea"/>
                          <a:cs typeface="+mn-cs"/>
                        </a:rPr>
                        <a:t>/4-5</a:t>
                      </a:r>
                      <a:r>
                        <a:rPr lang="en-US" sz="1200" b="0" kern="1200" baseline="30000" dirty="0">
                          <a:solidFill>
                            <a:schemeClr val="tx1"/>
                          </a:solidFill>
                          <a:latin typeface="+mn-lt"/>
                          <a:ea typeface="+mn-ea"/>
                          <a:cs typeface="+mn-cs"/>
                        </a:rPr>
                        <a:t>th</a:t>
                      </a:r>
                      <a:r>
                        <a:rPr lang="en-US" sz="1200" b="0" kern="1200" dirty="0">
                          <a:solidFill>
                            <a:schemeClr val="tx1"/>
                          </a:solidFill>
                          <a:latin typeface="+mn-lt"/>
                          <a:ea typeface="+mn-ea"/>
                          <a:cs typeface="+mn-cs"/>
                        </a:rPr>
                        <a:t>/MS</a:t>
                      </a:r>
                      <a:r>
                        <a:rPr lang="en-US" sz="1200" b="0" kern="1200" baseline="0" dirty="0">
                          <a:solidFill>
                            <a:schemeClr val="tx1"/>
                          </a:solidFill>
                          <a:latin typeface="+mn-lt"/>
                          <a:ea typeface="+mn-ea"/>
                          <a:cs typeface="+mn-cs"/>
                        </a:rPr>
                        <a:t> </a:t>
                      </a:r>
                    </a:p>
                    <a:p>
                      <a:pPr algn="ctr"/>
                      <a:r>
                        <a:rPr lang="en-US" sz="1200" b="0" kern="1200" baseline="0" dirty="0">
                          <a:solidFill>
                            <a:schemeClr val="tx1"/>
                          </a:solidFill>
                          <a:latin typeface="+mn-lt"/>
                          <a:ea typeface="+mn-ea"/>
                          <a:cs typeface="+mn-cs"/>
                        </a:rPr>
                        <a:t>Masters </a:t>
                      </a:r>
                      <a:r>
                        <a:rPr lang="en-US" sz="1200" b="0" kern="1200" dirty="0">
                          <a:solidFill>
                            <a:schemeClr val="tx1"/>
                          </a:solidFill>
                          <a:latin typeface="+mn-lt"/>
                          <a:ea typeface="+mn-ea"/>
                          <a:cs typeface="+mn-cs"/>
                        </a:rPr>
                        <a:t>the following week</a:t>
                      </a:r>
                      <a:r>
                        <a:rPr lang="en-US" sz="1200" b="0" kern="1200" baseline="0" dirty="0">
                          <a:solidFill>
                            <a:schemeClr val="tx1"/>
                          </a:solidFill>
                          <a:latin typeface="+mn-lt"/>
                          <a:ea typeface="+mn-ea"/>
                          <a:cs typeface="+mn-cs"/>
                        </a:rPr>
                        <a:t> with a 16 man bracket.</a:t>
                      </a:r>
                      <a:endParaRPr lang="en-US" sz="1200" b="0" kern="1200" dirty="0">
                        <a:solidFill>
                          <a:schemeClr val="tx1"/>
                        </a:solidFill>
                        <a:latin typeface="+mn-lt"/>
                        <a:ea typeface="+mn-ea"/>
                        <a:cs typeface="+mn-cs"/>
                      </a:endParaRPr>
                    </a:p>
                    <a:p>
                      <a:pPr algn="ctr"/>
                      <a:endParaRPr lang="en-US" sz="1200" b="1" kern="1200" dirty="0">
                        <a:solidFill>
                          <a:schemeClr val="tx1"/>
                        </a:solidFill>
                        <a:latin typeface="+mn-lt"/>
                        <a:ea typeface="+mn-ea"/>
                        <a:cs typeface="+mn-cs"/>
                      </a:endParaRPr>
                    </a:p>
                    <a:p>
                      <a:pPr algn="ctr"/>
                      <a:r>
                        <a:rPr lang="en-US" sz="1200" b="1" u="sng" kern="1200" dirty="0">
                          <a:solidFill>
                            <a:schemeClr val="tx1"/>
                          </a:solidFill>
                          <a:latin typeface="+mn-lt"/>
                          <a:ea typeface="+mn-ea"/>
                          <a:cs typeface="+mn-cs"/>
                        </a:rPr>
                        <a:t>14. CVYWA Masters Championship Tournament: </a:t>
                      </a:r>
                      <a:br>
                        <a:rPr lang="en-US" sz="1200" b="1" kern="1200" dirty="0">
                          <a:solidFill>
                            <a:schemeClr val="tx1"/>
                          </a:solidFill>
                          <a:latin typeface="+mn-lt"/>
                          <a:ea typeface="+mn-ea"/>
                          <a:cs typeface="+mn-cs"/>
                        </a:rPr>
                      </a:br>
                      <a:r>
                        <a:rPr lang="en-US" sz="1200" b="0" kern="1200" dirty="0">
                          <a:solidFill>
                            <a:schemeClr val="tx1"/>
                          </a:solidFill>
                          <a:latin typeface="+mn-lt"/>
                          <a:ea typeface="+mn-ea"/>
                          <a:cs typeface="+mn-cs"/>
                        </a:rPr>
                        <a:t>The top 4 wrestlers from North/South will be bracketed into 16 man bracket to become CVYWA Masters Champion.</a:t>
                      </a:r>
                    </a:p>
                    <a:p>
                      <a:pPr algn="ctr"/>
                      <a:br>
                        <a:rPr lang="en-US" sz="1200" b="1" kern="1200" dirty="0">
                          <a:solidFill>
                            <a:srgbClr val="0070C0"/>
                          </a:solidFill>
                          <a:latin typeface="+mn-lt"/>
                          <a:ea typeface="+mn-ea"/>
                          <a:cs typeface="+mn-cs"/>
                        </a:rPr>
                      </a:br>
                      <a:r>
                        <a:rPr lang="en-US" sz="1200" b="1" u="sng" kern="1200" dirty="0">
                          <a:solidFill>
                            <a:schemeClr val="tx1"/>
                          </a:solidFill>
                          <a:latin typeface="+mn-lt"/>
                          <a:ea typeface="+mn-ea"/>
                          <a:cs typeface="+mn-cs"/>
                        </a:rPr>
                        <a:t>15. Brackets formats will be available before Masters.</a:t>
                      </a:r>
                    </a:p>
                    <a:p>
                      <a:pPr algn="ctr"/>
                      <a:r>
                        <a:rPr lang="en-US" sz="1200" b="0" kern="1200" dirty="0">
                          <a:solidFill>
                            <a:schemeClr val="tx1"/>
                          </a:solidFill>
                          <a:latin typeface="+mn-lt"/>
                          <a:ea typeface="+mn-ea"/>
                          <a:cs typeface="+mn-cs"/>
                        </a:rPr>
                        <a:t>All teams will be emailed brackets before Masters event.  </a:t>
                      </a:r>
                      <a:r>
                        <a:rPr lang="en-US" sz="1200" b="1" kern="1200" dirty="0">
                          <a:solidFill>
                            <a:srgbClr val="0070C0"/>
                          </a:solidFill>
                          <a:latin typeface="+mn-lt"/>
                          <a:ea typeface="+mn-ea"/>
                          <a:cs typeface="+mn-cs"/>
                        </a:rPr>
                        <a:t>All brackets will be set according to CVYWA</a:t>
                      </a:r>
                      <a:r>
                        <a:rPr lang="en-US" sz="1200" b="1" kern="1200" baseline="0" dirty="0">
                          <a:solidFill>
                            <a:srgbClr val="0070C0"/>
                          </a:solidFill>
                          <a:latin typeface="+mn-lt"/>
                          <a:ea typeface="+mn-ea"/>
                          <a:cs typeface="+mn-cs"/>
                        </a:rPr>
                        <a:t> </a:t>
                      </a:r>
                      <a:r>
                        <a:rPr lang="en-US" sz="1200" b="1" kern="1200" dirty="0">
                          <a:solidFill>
                            <a:srgbClr val="0070C0"/>
                          </a:solidFill>
                          <a:latin typeface="+mn-lt"/>
                          <a:ea typeface="+mn-ea"/>
                          <a:cs typeface="+mn-cs"/>
                        </a:rPr>
                        <a:t>approved</a:t>
                      </a:r>
                      <a:r>
                        <a:rPr lang="en-US" sz="1200" b="1" kern="1200" baseline="0" dirty="0">
                          <a:solidFill>
                            <a:srgbClr val="0070C0"/>
                          </a:solidFill>
                          <a:latin typeface="+mn-lt"/>
                          <a:ea typeface="+mn-ea"/>
                          <a:cs typeface="+mn-cs"/>
                        </a:rPr>
                        <a:t> formula.</a:t>
                      </a:r>
                      <a:endParaRPr lang="en-US" sz="1200" b="1" kern="1200" dirty="0">
                        <a:solidFill>
                          <a:srgbClr val="0070C0"/>
                        </a:solidFill>
                        <a:latin typeface="+mn-lt"/>
                        <a:ea typeface="+mn-ea"/>
                        <a:cs typeface="+mn-cs"/>
                      </a:endParaRPr>
                    </a:p>
                    <a:p>
                      <a:pPr algn="ctr"/>
                      <a:endParaRPr lang="en-US" sz="1200" b="1" kern="1200" dirty="0">
                        <a:solidFill>
                          <a:schemeClr val="tx1"/>
                        </a:solidFill>
                        <a:latin typeface="+mn-lt"/>
                        <a:ea typeface="+mn-ea"/>
                        <a:cs typeface="+mn-cs"/>
                      </a:endParaRPr>
                    </a:p>
                    <a:p>
                      <a:pPr algn="ctr"/>
                      <a:br>
                        <a:rPr lang="en-US" sz="1200" b="1" kern="1200" dirty="0">
                          <a:solidFill>
                            <a:schemeClr val="tx1"/>
                          </a:solidFill>
                          <a:latin typeface="+mn-lt"/>
                          <a:ea typeface="+mn-ea"/>
                          <a:cs typeface="+mn-cs"/>
                        </a:rPr>
                      </a:br>
                      <a:endParaRPr lang="en-US" sz="1200" b="1" kern="1200" dirty="0">
                        <a:solidFill>
                          <a:schemeClr val="tx1"/>
                        </a:solidFill>
                        <a:latin typeface="+mn-lt"/>
                        <a:ea typeface="+mn-ea"/>
                        <a:cs typeface="+mn-cs"/>
                      </a:endParaRPr>
                    </a:p>
                    <a:p>
                      <a:pPr algn="ctr"/>
                      <a:endParaRPr lang="en-US" sz="1200" b="0" kern="1200" dirty="0">
                        <a:solidFill>
                          <a:schemeClr val="tx1"/>
                        </a:solidFill>
                        <a:latin typeface="+mn-lt"/>
                        <a:ea typeface="+mn-ea"/>
                        <a:cs typeface="+mn-cs"/>
                      </a:endParaRPr>
                    </a:p>
                    <a:p>
                      <a:pPr algn="ctr"/>
                      <a:endParaRPr lang="en-US" sz="1200" b="0" kern="1200" dirty="0">
                        <a:solidFill>
                          <a:schemeClr val="tx1"/>
                        </a:solidFill>
                        <a:latin typeface="+mn-lt"/>
                        <a:ea typeface="+mn-ea"/>
                        <a:cs typeface="+mn-cs"/>
                      </a:endParaRPr>
                    </a:p>
                    <a:p>
                      <a:pPr algn="ctr"/>
                      <a:endParaRPr lang="en-US" sz="1200" b="0" kern="1200" dirty="0">
                        <a:solidFill>
                          <a:schemeClr val="tx1"/>
                        </a:solidFill>
                        <a:latin typeface="+mn-lt"/>
                        <a:ea typeface="+mn-ea"/>
                        <a:cs typeface="+mn-cs"/>
                      </a:endParaRPr>
                    </a:p>
                    <a:p>
                      <a:pPr algn="ctr"/>
                      <a:br>
                        <a:rPr lang="en-US" sz="1200" b="1" kern="1200" dirty="0">
                          <a:solidFill>
                            <a:schemeClr val="tx1"/>
                          </a:solidFill>
                          <a:latin typeface="+mn-lt"/>
                          <a:ea typeface="+mn-ea"/>
                          <a:cs typeface="+mn-cs"/>
                        </a:rPr>
                      </a:br>
                      <a:br>
                        <a:rPr lang="en-US" sz="1200" b="1" kern="1200" dirty="0">
                          <a:solidFill>
                            <a:schemeClr val="tx1"/>
                          </a:solidFill>
                          <a:latin typeface="+mn-lt"/>
                          <a:ea typeface="+mn-ea"/>
                          <a:cs typeface="+mn-cs"/>
                        </a:rPr>
                      </a:br>
                      <a:br>
                        <a:rPr lang="en-US" sz="1200" b="1" kern="1200" dirty="0">
                          <a:solidFill>
                            <a:schemeClr val="tx1"/>
                          </a:solidFill>
                          <a:latin typeface="+mn-lt"/>
                          <a:ea typeface="+mn-ea"/>
                          <a:cs typeface="+mn-cs"/>
                        </a:rPr>
                      </a:br>
                      <a:br>
                        <a:rPr lang="en-US" sz="1200" b="1" kern="1200" dirty="0">
                          <a:solidFill>
                            <a:schemeClr val="tx1"/>
                          </a:solidFill>
                          <a:latin typeface="+mn-lt"/>
                          <a:ea typeface="+mn-ea"/>
                          <a:cs typeface="+mn-cs"/>
                        </a:rPr>
                      </a:br>
                      <a:endParaRPr lang="en-US" sz="1200" b="1" kern="1200" dirty="0">
                        <a:solidFill>
                          <a:schemeClr val="tx1"/>
                        </a:solidFill>
                        <a:latin typeface="+mn-lt"/>
                        <a:ea typeface="+mn-ea"/>
                        <a:cs typeface="+mn-cs"/>
                      </a:endParaRPr>
                    </a:p>
                    <a:p>
                      <a:pPr algn="ctr"/>
                      <a:endParaRPr lang="en-US" sz="1200" b="1"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43323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681721500"/>
              </p:ext>
            </p:extLst>
          </p:nvPr>
        </p:nvGraphicFramePr>
        <p:xfrm>
          <a:off x="361950" y="190499"/>
          <a:ext cx="11563349" cy="6467475"/>
        </p:xfrm>
        <a:graphic>
          <a:graphicData uri="http://schemas.openxmlformats.org/drawingml/2006/table">
            <a:tbl>
              <a:tblPr firstRow="1" bandRow="1">
                <a:tableStyleId>{2D5ABB26-0587-4C30-8999-92F81FD0307C}</a:tableStyleId>
              </a:tblPr>
              <a:tblGrid>
                <a:gridCol w="11563349">
                  <a:extLst>
                    <a:ext uri="{9D8B030D-6E8A-4147-A177-3AD203B41FA5}">
                      <a16:colId xmlns:a16="http://schemas.microsoft.com/office/drawing/2014/main" val="20000"/>
                    </a:ext>
                  </a:extLst>
                </a:gridCol>
              </a:tblGrid>
              <a:tr h="6467475">
                <a:tc>
                  <a:txBody>
                    <a:bodyPr/>
                    <a:lstStyle/>
                    <a:p>
                      <a:pPr algn="ctr"/>
                      <a:endParaRPr lang="en-US" sz="1200" b="1" u="sng" kern="1200" dirty="0">
                        <a:solidFill>
                          <a:schemeClr val="tx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latin typeface="+mn-lt"/>
                          <a:ea typeface="+mn-ea"/>
                          <a:cs typeface="+mn-cs"/>
                        </a:rPr>
                        <a:t>16. Admission Costs for Postseason Tournaments: </a:t>
                      </a:r>
                      <a:br>
                        <a:rPr lang="en-US" sz="1200" b="1" kern="1200" dirty="0">
                          <a:solidFill>
                            <a:schemeClr val="tx1"/>
                          </a:solidFill>
                          <a:latin typeface="+mn-lt"/>
                          <a:ea typeface="+mn-ea"/>
                          <a:cs typeface="+mn-cs"/>
                        </a:rPr>
                      </a:br>
                      <a:r>
                        <a:rPr lang="en-US" sz="1200" b="0" kern="1200" dirty="0">
                          <a:solidFill>
                            <a:schemeClr val="tx1"/>
                          </a:solidFill>
                          <a:latin typeface="+mn-lt"/>
                          <a:ea typeface="+mn-ea"/>
                          <a:cs typeface="+mn-cs"/>
                        </a:rPr>
                        <a:t>Costs should be divided among participating schools. Host should not need to pay for additional costs.</a:t>
                      </a:r>
                      <a:br>
                        <a:rPr lang="en-US" sz="1200" b="0" kern="1200" dirty="0">
                          <a:solidFill>
                            <a:schemeClr val="tx1"/>
                          </a:solidFill>
                          <a:latin typeface="+mn-lt"/>
                          <a:ea typeface="+mn-ea"/>
                          <a:cs typeface="+mn-cs"/>
                        </a:rPr>
                      </a:br>
                      <a:r>
                        <a:rPr lang="en-US" sz="1600" b="1" kern="1200" dirty="0">
                          <a:solidFill>
                            <a:srgbClr val="0070C0"/>
                          </a:solidFill>
                          <a:effectLst>
                            <a:glow rad="228600">
                              <a:schemeClr val="accent1">
                                <a:satMod val="175000"/>
                                <a:alpha val="40000"/>
                              </a:schemeClr>
                            </a:glow>
                          </a:effectLst>
                          <a:latin typeface="+mn-lt"/>
                          <a:ea typeface="+mn-ea"/>
                          <a:cs typeface="+mn-cs"/>
                        </a:rPr>
                        <a:t>Individual Wrestler Cost:</a:t>
                      </a:r>
                      <a:br>
                        <a:rPr lang="en-US" sz="1600" b="1" kern="1200" dirty="0">
                          <a:solidFill>
                            <a:srgbClr val="0070C0"/>
                          </a:solidFill>
                          <a:effectLst>
                            <a:glow rad="228600">
                              <a:schemeClr val="accent1">
                                <a:satMod val="175000"/>
                                <a:alpha val="40000"/>
                              </a:schemeClr>
                            </a:glow>
                          </a:effectLst>
                          <a:latin typeface="+mn-lt"/>
                          <a:ea typeface="+mn-ea"/>
                          <a:cs typeface="+mn-cs"/>
                        </a:rPr>
                      </a:br>
                      <a:r>
                        <a:rPr lang="en-US" sz="1600" b="1" kern="1200" dirty="0">
                          <a:solidFill>
                            <a:srgbClr val="0070C0"/>
                          </a:solidFill>
                          <a:effectLst>
                            <a:glow rad="228600">
                              <a:schemeClr val="accent1">
                                <a:satMod val="175000"/>
                                <a:alpha val="40000"/>
                              </a:schemeClr>
                            </a:glow>
                          </a:effectLst>
                          <a:latin typeface="+mn-lt"/>
                          <a:ea typeface="+mn-ea"/>
                          <a:cs typeface="+mn-cs"/>
                        </a:rPr>
                        <a:t>Valley- $25 per wrestler</a:t>
                      </a:r>
                      <a:br>
                        <a:rPr lang="en-US" sz="1600" b="1" kern="1200" dirty="0">
                          <a:solidFill>
                            <a:srgbClr val="0070C0"/>
                          </a:solidFill>
                          <a:effectLst>
                            <a:glow rad="228600">
                              <a:schemeClr val="accent1">
                                <a:satMod val="175000"/>
                                <a:alpha val="40000"/>
                              </a:schemeClr>
                            </a:glow>
                          </a:effectLst>
                          <a:latin typeface="+mn-lt"/>
                          <a:ea typeface="+mn-ea"/>
                          <a:cs typeface="+mn-cs"/>
                        </a:rPr>
                      </a:br>
                      <a:r>
                        <a:rPr lang="en-US" sz="1600" b="1" kern="1200" dirty="0">
                          <a:solidFill>
                            <a:srgbClr val="0070C0"/>
                          </a:solidFill>
                          <a:effectLst>
                            <a:glow rad="228600">
                              <a:schemeClr val="accent1">
                                <a:satMod val="175000"/>
                                <a:alpha val="40000"/>
                              </a:schemeClr>
                            </a:glow>
                          </a:effectLst>
                          <a:latin typeface="+mn-lt"/>
                          <a:ea typeface="+mn-ea"/>
                          <a:cs typeface="+mn-cs"/>
                        </a:rPr>
                        <a:t>Masters- $25 per wrestler</a:t>
                      </a:r>
                    </a:p>
                    <a:p>
                      <a:pPr algn="ctr"/>
                      <a:r>
                        <a:rPr lang="en-US" sz="1200" b="0" kern="1200" dirty="0">
                          <a:solidFill>
                            <a:schemeClr val="tx1"/>
                          </a:solidFill>
                          <a:latin typeface="+mn-lt"/>
                          <a:ea typeface="+mn-ea"/>
                          <a:cs typeface="+mn-cs"/>
                        </a:rPr>
                        <a:t>* if qualify and </a:t>
                      </a:r>
                      <a:r>
                        <a:rPr lang="en-US" sz="1200" b="0" u="sng" kern="1200" dirty="0">
                          <a:solidFill>
                            <a:schemeClr val="tx1"/>
                          </a:solidFill>
                          <a:latin typeface="+mn-lt"/>
                          <a:ea typeface="+mn-ea"/>
                          <a:cs typeface="+mn-cs"/>
                        </a:rPr>
                        <a:t>NO SHOW</a:t>
                      </a:r>
                      <a:r>
                        <a:rPr lang="en-US" sz="1200" b="0" kern="1200" dirty="0">
                          <a:solidFill>
                            <a:schemeClr val="tx1"/>
                          </a:solidFill>
                          <a:latin typeface="+mn-lt"/>
                          <a:ea typeface="+mn-ea"/>
                          <a:cs typeface="+mn-cs"/>
                        </a:rPr>
                        <a:t> to Masters Championships, coach/club/wrestler is responsible to pay $25 entry</a:t>
                      </a:r>
                      <a:r>
                        <a:rPr lang="en-US" sz="1200" b="0" kern="1200" baseline="0" dirty="0">
                          <a:solidFill>
                            <a:schemeClr val="tx1"/>
                          </a:solidFill>
                          <a:latin typeface="+mn-lt"/>
                          <a:ea typeface="+mn-ea"/>
                          <a:cs typeface="+mn-cs"/>
                        </a:rPr>
                        <a:t> </a:t>
                      </a:r>
                      <a:r>
                        <a:rPr lang="en-US" sz="1200" b="0" kern="1200" dirty="0">
                          <a:solidFill>
                            <a:schemeClr val="tx1"/>
                          </a:solidFill>
                          <a:latin typeface="+mn-lt"/>
                          <a:ea typeface="+mn-ea"/>
                          <a:cs typeface="+mn-cs"/>
                        </a:rPr>
                        <a:t>fee for each wrestler unaccounted for before the beginning of each season.  There will be a list generated after Masters Championships of your Club and Wrestler to account for the amount stated. This money will be delivered to HOST team. </a:t>
                      </a:r>
                      <a:r>
                        <a:rPr lang="en-US" sz="1200" b="0" kern="1200" dirty="0">
                          <a:solidFill>
                            <a:schemeClr val="tx1">
                              <a:lumMod val="95000"/>
                              <a:lumOff val="5000"/>
                            </a:schemeClr>
                          </a:solidFill>
                          <a:latin typeface="+mn-lt"/>
                          <a:ea typeface="+mn-ea"/>
                          <a:cs typeface="+mn-cs"/>
                        </a:rPr>
                        <a:t>*</a:t>
                      </a:r>
                      <a:r>
                        <a:rPr lang="en-US" sz="1200" b="1" kern="1200" dirty="0">
                          <a:solidFill>
                            <a:schemeClr val="tx1">
                              <a:lumMod val="95000"/>
                              <a:lumOff val="5000"/>
                            </a:schemeClr>
                          </a:solidFill>
                          <a:latin typeface="+mn-lt"/>
                          <a:ea typeface="+mn-ea"/>
                          <a:cs typeface="+mn-cs"/>
                        </a:rPr>
                        <a:t>Wrestler will be charged no matter what as well as any</a:t>
                      </a:r>
                      <a:r>
                        <a:rPr lang="en-US" sz="1200" b="1" kern="1200" baseline="0" dirty="0">
                          <a:solidFill>
                            <a:schemeClr val="tx1">
                              <a:lumMod val="95000"/>
                              <a:lumOff val="5000"/>
                            </a:schemeClr>
                          </a:solidFill>
                          <a:latin typeface="+mn-lt"/>
                          <a:ea typeface="+mn-ea"/>
                          <a:cs typeface="+mn-cs"/>
                        </a:rPr>
                        <a:t> alternate taking his/her place. </a:t>
                      </a:r>
                      <a:endParaRPr lang="en-US" sz="1200" b="1" kern="1200" dirty="0">
                        <a:solidFill>
                          <a:schemeClr val="tx1">
                            <a:lumMod val="95000"/>
                            <a:lumOff val="5000"/>
                          </a:schemeClr>
                        </a:solidFill>
                        <a:latin typeface="+mn-lt"/>
                        <a:ea typeface="+mn-ea"/>
                        <a:cs typeface="+mn-cs"/>
                      </a:endParaRPr>
                    </a:p>
                    <a:p>
                      <a:pPr algn="ctr"/>
                      <a:endParaRPr lang="en-US" sz="1200" b="1" u="sng" kern="1200" dirty="0">
                        <a:solidFill>
                          <a:schemeClr val="tx1"/>
                        </a:solidFill>
                        <a:latin typeface="+mn-lt"/>
                        <a:ea typeface="+mn-ea"/>
                        <a:cs typeface="+mn-cs"/>
                      </a:endParaRPr>
                    </a:p>
                    <a:p>
                      <a:pPr algn="ctr"/>
                      <a:r>
                        <a:rPr lang="en-US" sz="1200" b="1" u="sng" kern="1200" dirty="0">
                          <a:solidFill>
                            <a:schemeClr val="tx1"/>
                          </a:solidFill>
                          <a:latin typeface="+mn-lt"/>
                          <a:ea typeface="+mn-ea"/>
                          <a:cs typeface="+mn-cs"/>
                        </a:rPr>
                        <a:t>17. Spectator Entry Fees:</a:t>
                      </a:r>
                      <a:br>
                        <a:rPr lang="en-US" sz="1200" b="0" kern="1200" dirty="0">
                          <a:solidFill>
                            <a:schemeClr val="tx1"/>
                          </a:solidFill>
                          <a:latin typeface="+mn-lt"/>
                          <a:ea typeface="+mn-ea"/>
                          <a:cs typeface="+mn-cs"/>
                        </a:rPr>
                      </a:br>
                      <a:r>
                        <a:rPr lang="en-US" sz="1200" b="0" kern="1200" dirty="0">
                          <a:solidFill>
                            <a:schemeClr val="tx1"/>
                          </a:solidFill>
                          <a:latin typeface="+mn-lt"/>
                          <a:ea typeface="+mn-ea"/>
                          <a:cs typeface="+mn-cs"/>
                        </a:rPr>
                        <a:t>Valley: Adults $6, Children (under 12) $3</a:t>
                      </a:r>
                      <a:br>
                        <a:rPr lang="en-US" sz="1200" b="0" kern="1200" dirty="0">
                          <a:solidFill>
                            <a:schemeClr val="tx1"/>
                          </a:solidFill>
                          <a:latin typeface="+mn-lt"/>
                          <a:ea typeface="+mn-ea"/>
                          <a:cs typeface="+mn-cs"/>
                        </a:rPr>
                      </a:br>
                      <a:r>
                        <a:rPr lang="en-US" sz="1200" b="0" kern="1200" dirty="0">
                          <a:solidFill>
                            <a:schemeClr val="tx1"/>
                          </a:solidFill>
                          <a:latin typeface="+mn-lt"/>
                          <a:ea typeface="+mn-ea"/>
                          <a:cs typeface="+mn-cs"/>
                        </a:rPr>
                        <a:t>Masters: Adults $6, Children, Children (under 12)$3</a:t>
                      </a:r>
                    </a:p>
                    <a:p>
                      <a:pPr algn="ctr"/>
                      <a:r>
                        <a:rPr lang="en-US" sz="1200" b="0" kern="1200" dirty="0">
                          <a:solidFill>
                            <a:schemeClr val="tx1"/>
                          </a:solidFill>
                          <a:latin typeface="+mn-lt"/>
                          <a:ea typeface="+mn-ea"/>
                          <a:cs typeface="+mn-cs"/>
                        </a:rPr>
                        <a:t> </a:t>
                      </a:r>
                      <a:endParaRPr lang="en-US" sz="1200" b="1" u="sng" kern="1200" dirty="0">
                        <a:solidFill>
                          <a:schemeClr val="tx1"/>
                        </a:solidFill>
                        <a:latin typeface="+mn-lt"/>
                        <a:ea typeface="+mn-ea"/>
                        <a:cs typeface="+mn-cs"/>
                      </a:endParaRPr>
                    </a:p>
                    <a:p>
                      <a:pPr algn="ctr"/>
                      <a:endParaRPr lang="en-US" sz="1200" b="1" u="sng" kern="1200" dirty="0">
                        <a:solidFill>
                          <a:schemeClr val="tx1"/>
                        </a:solidFill>
                        <a:latin typeface="+mn-lt"/>
                        <a:ea typeface="+mn-ea"/>
                        <a:cs typeface="+mn-cs"/>
                      </a:endParaRPr>
                    </a:p>
                    <a:p>
                      <a:pPr algn="ctr"/>
                      <a:r>
                        <a:rPr lang="en-US" sz="1200" b="1" u="sng" kern="1200" dirty="0">
                          <a:solidFill>
                            <a:schemeClr val="tx1"/>
                          </a:solidFill>
                          <a:latin typeface="+mn-lt"/>
                          <a:ea typeface="+mn-ea"/>
                          <a:cs typeface="+mn-cs"/>
                        </a:rPr>
                        <a:t>18. Postseason Championship Tournament Officials: </a:t>
                      </a:r>
                      <a:br>
                        <a:rPr lang="en-US" sz="1200" b="1" kern="1200" dirty="0">
                          <a:solidFill>
                            <a:schemeClr val="tx1"/>
                          </a:solidFill>
                          <a:latin typeface="+mn-lt"/>
                          <a:ea typeface="+mn-ea"/>
                          <a:cs typeface="+mn-cs"/>
                        </a:rPr>
                      </a:br>
                      <a:r>
                        <a:rPr lang="en-US" sz="1200" b="1" kern="1200" dirty="0">
                          <a:solidFill>
                            <a:schemeClr val="tx1"/>
                          </a:solidFill>
                          <a:latin typeface="+mn-lt"/>
                          <a:ea typeface="+mn-ea"/>
                          <a:cs typeface="+mn-cs"/>
                        </a:rPr>
                        <a:t>-</a:t>
                      </a:r>
                      <a:r>
                        <a:rPr lang="en-US" sz="1200" b="0" kern="1200" dirty="0">
                          <a:solidFill>
                            <a:schemeClr val="tx1"/>
                          </a:solidFill>
                          <a:latin typeface="+mn-lt"/>
                          <a:ea typeface="+mn-ea"/>
                          <a:cs typeface="+mn-cs"/>
                        </a:rPr>
                        <a:t> The association agreed that CIF officials will be used at all postseason tournaments where can.  Hosts can use non CIF officials for K-1</a:t>
                      </a:r>
                      <a:r>
                        <a:rPr lang="en-US" sz="1200" b="0" kern="1200" baseline="30000" dirty="0">
                          <a:solidFill>
                            <a:schemeClr val="tx1"/>
                          </a:solidFill>
                          <a:latin typeface="+mn-lt"/>
                          <a:ea typeface="+mn-ea"/>
                          <a:cs typeface="+mn-cs"/>
                        </a:rPr>
                        <a:t>st</a:t>
                      </a:r>
                      <a:r>
                        <a:rPr lang="en-US" sz="1200" b="0" kern="1200" dirty="0">
                          <a:solidFill>
                            <a:schemeClr val="tx1"/>
                          </a:solidFill>
                          <a:latin typeface="+mn-lt"/>
                          <a:ea typeface="+mn-ea"/>
                          <a:cs typeface="+mn-cs"/>
                        </a:rPr>
                        <a:t>/2-3</a:t>
                      </a:r>
                      <a:r>
                        <a:rPr lang="en-US" sz="1200" b="0" kern="1200" baseline="30000" dirty="0">
                          <a:solidFill>
                            <a:schemeClr val="tx1"/>
                          </a:solidFill>
                          <a:latin typeface="+mn-lt"/>
                          <a:ea typeface="+mn-ea"/>
                          <a:cs typeface="+mn-cs"/>
                        </a:rPr>
                        <a:t>rd</a:t>
                      </a:r>
                      <a:r>
                        <a:rPr lang="en-US" sz="1200" b="0" kern="1200" dirty="0">
                          <a:solidFill>
                            <a:schemeClr val="tx1"/>
                          </a:solidFill>
                          <a:latin typeface="+mn-lt"/>
                          <a:ea typeface="+mn-ea"/>
                          <a:cs typeface="+mn-cs"/>
                        </a:rPr>
                        <a:t>/K-2</a:t>
                      </a:r>
                      <a:r>
                        <a:rPr lang="en-US" sz="1200" b="0" kern="1200" baseline="30000" dirty="0">
                          <a:solidFill>
                            <a:schemeClr val="tx1"/>
                          </a:solidFill>
                          <a:latin typeface="+mn-lt"/>
                          <a:ea typeface="+mn-ea"/>
                          <a:cs typeface="+mn-cs"/>
                        </a:rPr>
                        <a:t>nd</a:t>
                      </a:r>
                      <a:r>
                        <a:rPr lang="en-US" sz="1200" b="0" kern="1200" dirty="0">
                          <a:solidFill>
                            <a:schemeClr val="tx1"/>
                          </a:solidFill>
                          <a:latin typeface="+mn-lt"/>
                          <a:ea typeface="+mn-ea"/>
                          <a:cs typeface="+mn-cs"/>
                        </a:rPr>
                        <a:t> Girls ONLY.</a:t>
                      </a:r>
                      <a:br>
                        <a:rPr lang="en-US" sz="1200" b="0" kern="1200" dirty="0">
                          <a:solidFill>
                            <a:schemeClr val="tx1"/>
                          </a:solidFill>
                          <a:latin typeface="+mn-lt"/>
                          <a:ea typeface="+mn-ea"/>
                          <a:cs typeface="+mn-cs"/>
                        </a:rPr>
                      </a:br>
                      <a:endParaRPr lang="en-US" sz="1200" b="1" u="sng" kern="1200" dirty="0">
                        <a:solidFill>
                          <a:schemeClr val="tx1"/>
                        </a:solidFill>
                        <a:latin typeface="+mn-lt"/>
                        <a:ea typeface="+mn-ea"/>
                        <a:cs typeface="+mn-cs"/>
                      </a:endParaRPr>
                    </a:p>
                    <a:p>
                      <a:pPr algn="ctr"/>
                      <a:r>
                        <a:rPr lang="en-US" sz="1200" b="1" u="sng" kern="1200" dirty="0">
                          <a:solidFill>
                            <a:schemeClr val="tx1"/>
                          </a:solidFill>
                          <a:latin typeface="+mn-lt"/>
                          <a:ea typeface="+mn-ea"/>
                          <a:cs typeface="+mn-cs"/>
                        </a:rPr>
                        <a:t>19. Postseason Tournament Team Point Criteria: </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Use CIF Rules.</a:t>
                      </a:r>
                      <a:br>
                        <a:rPr lang="en-US" sz="1200" kern="1200" dirty="0">
                          <a:solidFill>
                            <a:schemeClr val="tx1"/>
                          </a:solidFill>
                          <a:latin typeface="+mn-lt"/>
                          <a:ea typeface="+mn-ea"/>
                          <a:cs typeface="+mn-cs"/>
                        </a:rPr>
                      </a:br>
                      <a:br>
                        <a:rPr lang="en-US" sz="1200" kern="1200" dirty="0">
                          <a:solidFill>
                            <a:schemeClr val="tx1"/>
                          </a:solidFill>
                          <a:latin typeface="+mn-lt"/>
                          <a:ea typeface="+mn-ea"/>
                          <a:cs typeface="+mn-cs"/>
                        </a:rPr>
                      </a:br>
                      <a:r>
                        <a:rPr lang="en-US" sz="1200" b="1" u="sng" kern="1200" dirty="0">
                          <a:solidFill>
                            <a:schemeClr val="tx1"/>
                          </a:solidFill>
                          <a:latin typeface="+mn-lt"/>
                          <a:ea typeface="+mn-ea"/>
                          <a:cs typeface="+mn-cs"/>
                        </a:rPr>
                        <a:t>20. Final Team Rosters: </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Each team in the CVYWA will submit a team roster to the association before post-season at our final meeting of season.  A petition process is used to accept or deny a particular wrestler to compete if they have switched teams during the season. </a:t>
                      </a:r>
                    </a:p>
                    <a:p>
                      <a:pPr algn="ctr"/>
                      <a:endParaRPr lang="en-US" sz="1200" kern="1200" dirty="0">
                        <a:solidFill>
                          <a:schemeClr val="tx1"/>
                        </a:solidFill>
                        <a:latin typeface="+mn-lt"/>
                        <a:ea typeface="+mn-ea"/>
                        <a:cs typeface="+mn-cs"/>
                      </a:endParaRPr>
                    </a:p>
                    <a:p>
                      <a:pPr algn="ctr"/>
                      <a:r>
                        <a:rPr lang="en-US" sz="1200" b="1" u="sng" kern="1200" dirty="0">
                          <a:solidFill>
                            <a:schemeClr val="tx1"/>
                          </a:solidFill>
                          <a:latin typeface="+mn-lt"/>
                          <a:ea typeface="+mn-ea"/>
                          <a:cs typeface="+mn-cs"/>
                        </a:rPr>
                        <a:t>21.</a:t>
                      </a:r>
                      <a:r>
                        <a:rPr lang="en-US" sz="1200" b="1" u="sng" kern="1200" baseline="0" dirty="0">
                          <a:solidFill>
                            <a:schemeClr val="tx1"/>
                          </a:solidFill>
                          <a:latin typeface="+mn-lt"/>
                          <a:ea typeface="+mn-ea"/>
                          <a:cs typeface="+mn-cs"/>
                        </a:rPr>
                        <a:t> CVYWA Tournaments</a:t>
                      </a:r>
                    </a:p>
                    <a:p>
                      <a:pPr algn="ctr"/>
                      <a:r>
                        <a:rPr lang="en-US" sz="1200" b="1" kern="1200" baseline="0" dirty="0">
                          <a:solidFill>
                            <a:schemeClr val="tx1"/>
                          </a:solidFill>
                          <a:latin typeface="+mn-lt"/>
                          <a:ea typeface="+mn-ea"/>
                          <a:cs typeface="+mn-cs"/>
                        </a:rPr>
                        <a:t>*Any CVYWA hosted event must bear Association logo on their flyer and/or any other form of promotion to be considered a CVYWA event.  </a:t>
                      </a:r>
                    </a:p>
                    <a:p>
                      <a:pPr algn="ctr"/>
                      <a:endParaRPr lang="en-US" sz="1200" b="1" kern="1200" baseline="0" dirty="0">
                        <a:solidFill>
                          <a:srgbClr val="002060"/>
                        </a:solidFill>
                        <a:latin typeface="+mn-lt"/>
                        <a:ea typeface="+mn-ea"/>
                        <a:cs typeface="+mn-cs"/>
                      </a:endParaRPr>
                    </a:p>
                  </a:txBody>
                  <a:tcPr/>
                </a:tc>
                <a:extLst>
                  <a:ext uri="{0D108BD9-81ED-4DB2-BD59-A6C34878D82A}">
                    <a16:rowId xmlns:a16="http://schemas.microsoft.com/office/drawing/2014/main" val="10000"/>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384916" y="-602359"/>
            <a:ext cx="8330584" cy="30162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600" dirty="0">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Welcome to CVYWA</a:t>
            </a:r>
          </a:p>
          <a:p>
            <a:pPr marL="0" marR="0" lvl="0" indent="0" algn="ctr" defTabSz="914400" rtl="0" eaLnBrk="1" fontAlgn="base" latinLnBrk="0" hangingPunct="1">
              <a:lnSpc>
                <a:spcPct val="100000"/>
              </a:lnSpc>
              <a:spcBef>
                <a:spcPct val="0"/>
              </a:spcBef>
              <a:spcAft>
                <a:spcPct val="0"/>
              </a:spcAft>
              <a:buClrTx/>
              <a:buSzTx/>
              <a:buFontTx/>
              <a:buNone/>
              <a:tabLst/>
            </a:pPr>
            <a:endParaRPr lang="en-US" sz="4000" dirty="0">
              <a:latin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endParaRPr>
          </a:p>
        </p:txBody>
      </p:sp>
      <p:sp>
        <p:nvSpPr>
          <p:cNvPr id="11267" name="Rectangle 3"/>
          <p:cNvSpPr>
            <a:spLocks noChangeArrowheads="1"/>
          </p:cNvSpPr>
          <p:nvPr/>
        </p:nvSpPr>
        <p:spPr bwMode="auto">
          <a:xfrm>
            <a:off x="1113575" y="1319453"/>
            <a:ext cx="9795851"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Times New Roman" pitchFamily="18" charset="0"/>
              </a:rPr>
              <a:t>CVYWA stands for Central Valley Youth Wrestling Association. CVYWA is an association dedicated in promoting the sport of wrestling to its Elementary-Jr. High aged kids in the Central Valley and California.  We are a non partisan association which means we support all things CVYWA along with attending Ca-USA and SCWAY Wrestling Association events where it benefits our clubs.  Our goal is to provide an environment to help enrich children in the sport of wrestling. We can be successful at this with the help of our clubs, parents, and the many volunteers that assist us in becoming more competitive in the local, State, and National level.</a:t>
            </a:r>
            <a:endParaRPr kumimoji="0" lang="en-US" sz="900" b="0" i="0" u="none" strike="noStrike" cap="none" normalizeH="0" baseline="0" dirty="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ea typeface="Times New Roman" pitchFamily="18" charset="0"/>
              </a:rPr>
              <a:t>HOW TO BECOME A CVYWA CLUB:</a:t>
            </a:r>
            <a:endParaRPr kumimoji="0" lang="en-US" sz="900" b="0" i="0" u="none" strike="noStrike" cap="none" normalizeH="0" baseline="0" dirty="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All clubs need to join by last meeting of season </a:t>
            </a:r>
            <a:r>
              <a:rPr kumimoji="0" lang="en-US" sz="1200" b="0" i="0" u="none" strike="noStrike" cap="none" normalizeH="0" baseline="0" dirty="0">
                <a:ln>
                  <a:noFill/>
                </a:ln>
                <a:solidFill>
                  <a:srgbClr val="0070C0"/>
                </a:solidFill>
                <a:effectLst/>
                <a:latin typeface="Calibri" pitchFamily="34" charset="0"/>
                <a:ea typeface="Calibri" pitchFamily="34" charset="0"/>
                <a:cs typeface="Times New Roman" pitchFamily="18" charset="0"/>
              </a:rPr>
              <a:t>January 30</a:t>
            </a:r>
            <a:r>
              <a:rPr kumimoji="0" lang="en-US" sz="1200" b="0" i="0" u="none" strike="noStrike" cap="none" normalizeH="0" baseline="30000" dirty="0">
                <a:ln>
                  <a:noFill/>
                </a:ln>
                <a:solidFill>
                  <a:srgbClr val="0070C0"/>
                </a:solidFill>
                <a:effectLst/>
                <a:latin typeface="Calibri" pitchFamily="34" charset="0"/>
                <a:ea typeface="Calibri" pitchFamily="34" charset="0"/>
                <a:cs typeface="Times New Roman" pitchFamily="18" charset="0"/>
              </a:rPr>
              <a:t>th</a:t>
            </a:r>
            <a:r>
              <a:rPr kumimoji="0" lang="en-US" sz="1200" b="0" i="0" u="none" strike="noStrike" cap="none" normalizeH="0" baseline="0" dirty="0">
                <a:ln>
                  <a:noFill/>
                </a:ln>
                <a:solidFill>
                  <a:srgbClr val="0070C0"/>
                </a:solidFill>
                <a:effectLst/>
                <a:latin typeface="Calibri" pitchFamily="34" charset="0"/>
                <a:ea typeface="Calibri" pitchFamily="34" charset="0"/>
                <a:cs typeface="Times New Roman" pitchFamily="18" charset="0"/>
              </a:rPr>
              <a:t>, 2023   </a:t>
            </a:r>
          </a:p>
          <a:p>
            <a:pPr marL="0" marR="0" lvl="0" indent="0" algn="ctr" defTabSz="914400" rtl="0" eaLnBrk="0" fontAlgn="base" latinLnBrk="0" hangingPunct="0">
              <a:lnSpc>
                <a:spcPct val="100000"/>
              </a:lnSpc>
              <a:spcBef>
                <a:spcPct val="0"/>
              </a:spcBef>
              <a:spcAft>
                <a:spcPct val="0"/>
              </a:spcAft>
              <a:buClrTx/>
              <a:buSzTx/>
              <a:buFontTx/>
              <a:buNone/>
              <a:tabLst/>
            </a:pPr>
            <a:endParaRPr lang="en-US" sz="1200" dirty="0">
              <a:latin typeface="Calibri"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rgbClr val="0070C0"/>
                </a:solidFill>
                <a:effectLst/>
                <a:latin typeface="Calibri" pitchFamily="34" charset="0"/>
                <a:ea typeface="Calibri" pitchFamily="34" charset="0"/>
                <a:cs typeface="Times New Roman" pitchFamily="18" charset="0"/>
              </a:rPr>
              <a:t>2023-2024 North/South Valley Boundary</a:t>
            </a:r>
          </a:p>
          <a:p>
            <a:pPr marL="0" marR="0" lvl="0" indent="0" algn="ctr" defTabSz="914400" rtl="0" eaLnBrk="0" fontAlgn="base" latinLnBrk="0" hangingPunct="0">
              <a:lnSpc>
                <a:spcPct val="100000"/>
              </a:lnSpc>
              <a:spcBef>
                <a:spcPct val="0"/>
              </a:spcBef>
              <a:spcAft>
                <a:spcPct val="0"/>
              </a:spcAft>
              <a:buClrTx/>
              <a:buSzTx/>
              <a:buFontTx/>
              <a:buNone/>
              <a:tabLst/>
            </a:pPr>
            <a:r>
              <a:rPr lang="en-US" sz="1200" dirty="0">
                <a:solidFill>
                  <a:srgbClr val="0070C0"/>
                </a:solidFill>
                <a:latin typeface="Calibri" pitchFamily="34" charset="0"/>
                <a:ea typeface="Calibri" pitchFamily="34" charset="0"/>
                <a:cs typeface="Times New Roman" pitchFamily="18" charset="0"/>
              </a:rPr>
              <a:t>All teams South of HWY 137 will be considered South Valley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70C0"/>
                </a:solidFill>
                <a:effectLst/>
                <a:latin typeface="Calibri" pitchFamily="34" charset="0"/>
                <a:ea typeface="Calibri" pitchFamily="34" charset="0"/>
                <a:cs typeface="Times New Roman" pitchFamily="18" charset="0"/>
              </a:rPr>
              <a:t>All Teams North of HWY </a:t>
            </a:r>
            <a:r>
              <a:rPr lang="en-US" sz="1200" dirty="0">
                <a:solidFill>
                  <a:srgbClr val="0070C0"/>
                </a:solidFill>
                <a:latin typeface="Calibri" pitchFamily="34" charset="0"/>
                <a:ea typeface="Calibri" pitchFamily="34" charset="0"/>
                <a:cs typeface="Times New Roman" pitchFamily="18" charset="0"/>
              </a:rPr>
              <a:t>137</a:t>
            </a:r>
            <a:r>
              <a:rPr kumimoji="0" lang="en-US" sz="1200" b="0" i="0" u="none" strike="noStrike" cap="none" normalizeH="0" baseline="0" dirty="0">
                <a:ln>
                  <a:noFill/>
                </a:ln>
                <a:solidFill>
                  <a:srgbClr val="0070C0"/>
                </a:solidFill>
                <a:effectLst/>
                <a:latin typeface="Calibri" pitchFamily="34" charset="0"/>
                <a:ea typeface="Calibri" pitchFamily="34" charset="0"/>
                <a:cs typeface="Times New Roman" pitchFamily="18" charset="0"/>
              </a:rPr>
              <a:t> will be considered North Valley</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1" i="1"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Calibri" pitchFamily="34" charset="0"/>
                <a:ea typeface="Calibri" pitchFamily="34" charset="0"/>
                <a:cs typeface="Times New Roman" pitchFamily="18" charset="0"/>
              </a:rPr>
              <a:t> </a:t>
            </a:r>
            <a:endParaRPr lang="en-US" sz="1400" b="1" i="1" dirty="0">
              <a:latin typeface="Calibri" pitchFamily="34" charset="0"/>
              <a:ea typeface="Calibri" pitchFamily="34" charset="0"/>
              <a:cs typeface="Times New Roman" pitchFamily="18" charset="0"/>
            </a:endParaRPr>
          </a:p>
        </p:txBody>
      </p:sp>
      <p:sp>
        <p:nvSpPr>
          <p:cNvPr id="12" name="Rectangle 11"/>
          <p:cNvSpPr/>
          <p:nvPr/>
        </p:nvSpPr>
        <p:spPr>
          <a:xfrm>
            <a:off x="1228725" y="4286250"/>
            <a:ext cx="9415601" cy="1200329"/>
          </a:xfrm>
          <a:prstGeom prst="rect">
            <a:avLst/>
          </a:prstGeom>
        </p:spPr>
        <p:txBody>
          <a:bodyPr wrap="square">
            <a:spAutoFit/>
          </a:bodyPr>
          <a:lstStyle/>
          <a:p>
            <a:pPr algn="ctr"/>
            <a:r>
              <a:rPr kumimoji="0" lang="en-US" sz="1800" b="1" i="1" u="none" strike="noStrike" cap="none" normalizeH="0" baseline="0" dirty="0">
                <a:ln>
                  <a:noFill/>
                </a:ln>
                <a:solidFill>
                  <a:schemeClr val="tx1"/>
                </a:solidFill>
                <a:effectLst/>
                <a:latin typeface="Calibri" pitchFamily="34" charset="0"/>
                <a:ea typeface="Calibri" pitchFamily="34" charset="0"/>
                <a:cs typeface="Times New Roman" pitchFamily="18" charset="0"/>
              </a:rPr>
              <a:t> MISSION STATEMENT:</a:t>
            </a:r>
          </a:p>
          <a:p>
            <a:pPr algn="ctr"/>
            <a:endParaRPr lang="en-US" b="1" dirty="0"/>
          </a:p>
          <a:p>
            <a:pPr algn="ctr"/>
            <a:r>
              <a:rPr lang="en-US" b="1" dirty="0"/>
              <a:t>“To provide structure and organization to the sport of Junior High and Elementary and off-season High School  wrestling in the Central Valley of California.”</a:t>
            </a:r>
            <a:endParaRPr lang="en-US" dirty="0"/>
          </a:p>
        </p:txBody>
      </p:sp>
    </p:spTree>
    <p:extLst>
      <p:ext uri="{BB962C8B-B14F-4D97-AF65-F5344CB8AC3E}">
        <p14:creationId xmlns:p14="http://schemas.microsoft.com/office/powerpoint/2010/main" val="1156678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2942376" y="549397"/>
            <a:ext cx="6228783" cy="677108"/>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chemeClr val="tx1"/>
                </a:solidFill>
                <a:effectLst/>
                <a:latin typeface="Calibri" pitchFamily="34" charset="0"/>
                <a:ea typeface="Calibri" pitchFamily="34" charset="0"/>
                <a:cs typeface="Times New Roman" pitchFamily="18" charset="0"/>
              </a:rPr>
              <a:t>BOARD OF DIRECTORS</a:t>
            </a:r>
            <a:endParaRPr kumimoji="0" lang="en-US" sz="900" b="0" i="0" u="none" strike="noStrike" cap="none" normalizeH="0" baseline="0" dirty="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sng" strike="noStrike" cap="none" normalizeH="0" baseline="0" dirty="0">
                <a:ln>
                  <a:noFill/>
                </a:ln>
                <a:solidFill>
                  <a:schemeClr val="tx1"/>
                </a:solidFill>
                <a:effectLst/>
                <a:latin typeface="Calibri" pitchFamily="34" charset="0"/>
                <a:ea typeface="Calibri" pitchFamily="34" charset="0"/>
                <a:cs typeface="Times New Roman" pitchFamily="18" charset="0"/>
              </a:rPr>
              <a:t>2023-2024 BOARD MEMBERS (Updated 9</a:t>
            </a:r>
            <a:r>
              <a:rPr lang="en-US" sz="1000" b="1" u="sng" dirty="0">
                <a:latin typeface="Calibri" pitchFamily="34" charset="0"/>
                <a:ea typeface="Calibri" pitchFamily="34" charset="0"/>
                <a:cs typeface="Times New Roman" pitchFamily="18" charset="0"/>
              </a:rPr>
              <a:t>/18/23</a:t>
            </a:r>
            <a:r>
              <a:rPr kumimoji="0" lang="en-US" sz="1000" b="1" i="0" u="sng" strike="noStrike" cap="none" normalizeH="0" baseline="0" dirty="0">
                <a:ln>
                  <a:noFill/>
                </a:ln>
                <a:solidFill>
                  <a:schemeClr val="tx1"/>
                </a:solidFill>
                <a:effectLst/>
                <a:latin typeface="Calibri" pitchFamily="34" charset="0"/>
                <a:ea typeface="Calibri" pitchFamily="34" charset="0"/>
                <a:cs typeface="Times New Roman" pitchFamily="18" charset="0"/>
              </a:rPr>
              <a:t>)</a:t>
            </a:r>
            <a:endParaRPr kumimoji="0" lang="en-US" sz="900" b="0" i="0" u="none" strike="noStrike" cap="none" normalizeH="0" baseline="0" dirty="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08701531"/>
              </p:ext>
            </p:extLst>
          </p:nvPr>
        </p:nvGraphicFramePr>
        <p:xfrm>
          <a:off x="2041054" y="1068310"/>
          <a:ext cx="8128000" cy="4572000"/>
        </p:xfrm>
        <a:graphic>
          <a:graphicData uri="http://schemas.openxmlformats.org/drawingml/2006/table">
            <a:tbl>
              <a:tblPr firstRow="1" bandRow="1">
                <a:tableStyleId>{616DA210-FB5B-4158-B5E0-FEB733F419BA}</a:tableStyleId>
              </a:tblPr>
              <a:tblGrid>
                <a:gridCol w="8128000">
                  <a:extLst>
                    <a:ext uri="{9D8B030D-6E8A-4147-A177-3AD203B41FA5}">
                      <a16:colId xmlns:a16="http://schemas.microsoft.com/office/drawing/2014/main" val="20000"/>
                    </a:ext>
                  </a:extLst>
                </a:gridCol>
              </a:tblGrid>
              <a:tr h="1524000">
                <a:tc>
                  <a:txBody>
                    <a:bodyPr/>
                    <a:lstStyle/>
                    <a:p>
                      <a:pPr algn="ctr"/>
                      <a:r>
                        <a:rPr lang="en-US" u="sng" dirty="0"/>
                        <a:t>President</a:t>
                      </a:r>
                    </a:p>
                    <a:p>
                      <a:pPr algn="ctr"/>
                      <a:r>
                        <a:rPr lang="en-US" baseline="0" dirty="0"/>
                        <a:t>Adrian Hernandez- CVTP</a:t>
                      </a:r>
                    </a:p>
                    <a:p>
                      <a:pPr algn="ctr"/>
                      <a:r>
                        <a:rPr lang="en-US" baseline="0" dirty="0"/>
                        <a:t>559-368-6377</a:t>
                      </a:r>
                    </a:p>
                    <a:p>
                      <a:pPr algn="ctr"/>
                      <a:r>
                        <a:rPr lang="en-US" baseline="0" dirty="0">
                          <a:hlinkClick r:id="rId2"/>
                        </a:rPr>
                        <a:t>cvtournmentpros@gmail.com</a:t>
                      </a:r>
                      <a:endParaRPr lang="en-US" baseline="0" dirty="0"/>
                    </a:p>
                    <a:p>
                      <a:endParaRPr lang="en-US" dirty="0"/>
                    </a:p>
                  </a:txBody>
                  <a:tcPr/>
                </a:tc>
                <a:extLst>
                  <a:ext uri="{0D108BD9-81ED-4DB2-BD59-A6C34878D82A}">
                    <a16:rowId xmlns:a16="http://schemas.microsoft.com/office/drawing/2014/main" val="10000"/>
                  </a:ext>
                </a:extLst>
              </a:tr>
              <a:tr h="1524000">
                <a:tc>
                  <a:txBody>
                    <a:bodyPr/>
                    <a:lstStyle/>
                    <a:p>
                      <a:pPr algn="ctr"/>
                      <a:r>
                        <a:rPr lang="en-US" b="1" u="sng" dirty="0"/>
                        <a:t>Vice</a:t>
                      </a:r>
                      <a:r>
                        <a:rPr lang="en-US" b="1" u="sng" baseline="0" dirty="0"/>
                        <a:t> President</a:t>
                      </a:r>
                    </a:p>
                    <a:p>
                      <a:pPr algn="ctr"/>
                      <a:r>
                        <a:rPr lang="en-US" b="1" u="none" baseline="0" dirty="0"/>
                        <a:t>Sal Gonzalez</a:t>
                      </a:r>
                    </a:p>
                    <a:p>
                      <a:pPr algn="ctr"/>
                      <a:r>
                        <a:rPr lang="en-US" b="0" u="none" baseline="0" dirty="0"/>
                        <a:t>559-681-4543</a:t>
                      </a:r>
                    </a:p>
                    <a:p>
                      <a:pPr algn="ctr"/>
                      <a:r>
                        <a:rPr lang="en-US" b="0" u="none" baseline="0" dirty="0">
                          <a:hlinkClick r:id="rId3"/>
                        </a:rPr>
                        <a:t>maderawrestlingclub@gmail.com</a:t>
                      </a:r>
                      <a:r>
                        <a:rPr lang="en-US" b="0" u="none" baseline="0" dirty="0"/>
                        <a:t> </a:t>
                      </a:r>
                    </a:p>
                  </a:txBody>
                  <a:tcPr/>
                </a:tc>
                <a:extLst>
                  <a:ext uri="{0D108BD9-81ED-4DB2-BD59-A6C34878D82A}">
                    <a16:rowId xmlns:a16="http://schemas.microsoft.com/office/drawing/2014/main" val="10001"/>
                  </a:ext>
                </a:extLst>
              </a:tr>
              <a:tr h="1524000">
                <a:tc>
                  <a:txBody>
                    <a:bodyPr/>
                    <a:lstStyle/>
                    <a:p>
                      <a:pPr algn="ctr"/>
                      <a:r>
                        <a:rPr lang="en-US" b="1" u="sng" dirty="0">
                          <a:solidFill>
                            <a:schemeClr val="tx1"/>
                          </a:solidFill>
                        </a:rPr>
                        <a:t>Secretary</a:t>
                      </a:r>
                      <a:r>
                        <a:rPr lang="en-US" b="1" u="sng" baseline="0" dirty="0">
                          <a:solidFill>
                            <a:schemeClr val="tx1"/>
                          </a:solidFill>
                        </a:rPr>
                        <a:t> </a:t>
                      </a:r>
                    </a:p>
                    <a:p>
                      <a:pPr algn="ctr"/>
                      <a:r>
                        <a:rPr lang="en-US" b="0" u="none" baseline="0" dirty="0"/>
                        <a:t> </a:t>
                      </a:r>
                      <a:r>
                        <a:rPr lang="en-US" b="1" u="none" baseline="0" dirty="0"/>
                        <a:t>Alex Gallardo</a:t>
                      </a:r>
                    </a:p>
                    <a:p>
                      <a:pPr algn="ctr"/>
                      <a:r>
                        <a:rPr lang="en-US" b="1" u="none" baseline="0" dirty="0"/>
                        <a:t>661-243-5145</a:t>
                      </a:r>
                    </a:p>
                    <a:p>
                      <a:pPr algn="ctr"/>
                      <a:r>
                        <a:rPr lang="en-US" b="0" u="none" baseline="0" dirty="0">
                          <a:hlinkClick r:id="rId4"/>
                        </a:rPr>
                        <a:t>alexgallardo77@gmail.com</a:t>
                      </a:r>
                      <a:r>
                        <a:rPr lang="en-US" b="0" u="none" baseline="0" dirty="0"/>
                        <a:t>                                 </a:t>
                      </a:r>
                    </a:p>
                    <a:p>
                      <a:pPr algn="ctr"/>
                      <a:r>
                        <a:rPr lang="en-US" b="0" u="none" baseline="0" dirty="0"/>
                        <a:t> </a:t>
                      </a:r>
                      <a:endParaRPr lang="en-US" b="0" u="none" dirty="0"/>
                    </a:p>
                  </a:txBody>
                  <a:tcPr/>
                </a:tc>
                <a:extLst>
                  <a:ext uri="{0D108BD9-81ED-4DB2-BD59-A6C34878D82A}">
                    <a16:rowId xmlns:a16="http://schemas.microsoft.com/office/drawing/2014/main" val="10002"/>
                  </a:ext>
                </a:extLst>
              </a:tr>
            </a:tbl>
          </a:graphicData>
        </a:graphic>
      </p:graphicFrame>
      <p:pic>
        <p:nvPicPr>
          <p:cNvPr id="4" name="Picture 3">
            <a:extLst>
              <a:ext uri="{FF2B5EF4-FFF2-40B4-BE49-F238E27FC236}">
                <a16:creationId xmlns:a16="http://schemas.microsoft.com/office/drawing/2014/main" id="{B1AB8E11-63E7-4464-ABBE-E586EE392D63}"/>
              </a:ext>
            </a:extLst>
          </p:cNvPr>
          <p:cNvPicPr>
            <a:picLocks noChangeAspect="1"/>
          </p:cNvPicPr>
          <p:nvPr/>
        </p:nvPicPr>
        <p:blipFill>
          <a:blip r:embed="rId5"/>
          <a:srcRect/>
          <a:stretch/>
        </p:blipFill>
        <p:spPr>
          <a:xfrm>
            <a:off x="8650933" y="960120"/>
            <a:ext cx="1480919" cy="1397617"/>
          </a:xfrm>
          <a:prstGeom prst="rect">
            <a:avLst/>
          </a:prstGeom>
        </p:spPr>
      </p:pic>
      <p:pic>
        <p:nvPicPr>
          <p:cNvPr id="9" name="Picture 4">
            <a:extLst>
              <a:ext uri="{FF2B5EF4-FFF2-40B4-BE49-F238E27FC236}">
                <a16:creationId xmlns:a16="http://schemas.microsoft.com/office/drawing/2014/main" id="{126DA600-C75B-4C5F-89B6-CF321620CD46}"/>
              </a:ext>
            </a:extLst>
          </p:cNvPr>
          <p:cNvPicPr>
            <a:picLocks noChangeAspect="1" noChangeArrowheads="1"/>
          </p:cNvPicPr>
          <p:nvPr/>
        </p:nvPicPr>
        <p:blipFill>
          <a:blip r:embed="rId6"/>
          <a:srcRect/>
          <a:stretch/>
        </p:blipFill>
        <p:spPr bwMode="auto">
          <a:xfrm>
            <a:off x="8868919" y="4317263"/>
            <a:ext cx="1124022" cy="1013755"/>
          </a:xfrm>
          <a:prstGeom prst="rect">
            <a:avLst/>
          </a:prstGeom>
          <a:noFill/>
        </p:spPr>
      </p:pic>
      <p:pic>
        <p:nvPicPr>
          <p:cNvPr id="3" name="Picture 2" descr="A logo with a map and text&#10;&#10;Description automatically generated">
            <a:extLst>
              <a:ext uri="{FF2B5EF4-FFF2-40B4-BE49-F238E27FC236}">
                <a16:creationId xmlns:a16="http://schemas.microsoft.com/office/drawing/2014/main" id="{FD3C0CDD-74D6-A7AB-52ED-8964C2035485}"/>
              </a:ext>
            </a:extLst>
          </p:cNvPr>
          <p:cNvPicPr>
            <a:picLocks noChangeAspect="1"/>
          </p:cNvPicPr>
          <p:nvPr/>
        </p:nvPicPr>
        <p:blipFill>
          <a:blip r:embed="rId7"/>
          <a:stretch>
            <a:fillRect/>
          </a:stretch>
        </p:blipFill>
        <p:spPr>
          <a:xfrm>
            <a:off x="8951976" y="2709672"/>
            <a:ext cx="1022607" cy="1022607"/>
          </a:xfrm>
          <a:prstGeom prst="rect">
            <a:avLst/>
          </a:prstGeom>
        </p:spPr>
      </p:pic>
    </p:spTree>
    <p:extLst>
      <p:ext uri="{BB962C8B-B14F-4D97-AF65-F5344CB8AC3E}">
        <p14:creationId xmlns:p14="http://schemas.microsoft.com/office/powerpoint/2010/main" val="3711157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descr="Image result for la joya middle school visal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292" name="AutoShape 4" descr="Image result for la joya middle school visal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294" name="AutoShape 6" descr="Image result for la joya middle school visal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299" name="AutoShape 11" descr="Displaying image1.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301" name="AutoShape 13" descr="Displaying image1.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7" name="Picture 26" descr="teamcoalinga.png"/>
          <p:cNvPicPr>
            <a:picLocks noChangeAspect="1"/>
          </p:cNvPicPr>
          <p:nvPr/>
        </p:nvPicPr>
        <p:blipFill>
          <a:blip r:embed="rId2" cstate="print"/>
          <a:stretch>
            <a:fillRect/>
          </a:stretch>
        </p:blipFill>
        <p:spPr>
          <a:xfrm>
            <a:off x="556129" y="3325678"/>
            <a:ext cx="333388" cy="343948"/>
          </a:xfrm>
          <a:prstGeom prst="rect">
            <a:avLst/>
          </a:prstGeom>
        </p:spPr>
      </p:pic>
      <p:graphicFrame>
        <p:nvGraphicFramePr>
          <p:cNvPr id="30" name="Table 29"/>
          <p:cNvGraphicFramePr>
            <a:graphicFrameLocks noGrp="1"/>
          </p:cNvGraphicFramePr>
          <p:nvPr>
            <p:extLst>
              <p:ext uri="{D42A27DB-BD31-4B8C-83A1-F6EECF244321}">
                <p14:modId xmlns:p14="http://schemas.microsoft.com/office/powerpoint/2010/main" val="3026668397"/>
              </p:ext>
            </p:extLst>
          </p:nvPr>
        </p:nvGraphicFramePr>
        <p:xfrm>
          <a:off x="1107117" y="1034372"/>
          <a:ext cx="9618033" cy="5090482"/>
        </p:xfrm>
        <a:graphic>
          <a:graphicData uri="http://schemas.openxmlformats.org/drawingml/2006/table">
            <a:tbl>
              <a:tblPr firstRow="1" bandRow="1">
                <a:tableStyleId>{5C22544A-7EE6-4342-B048-85BDC9FD1C3A}</a:tableStyleId>
              </a:tblPr>
              <a:tblGrid>
                <a:gridCol w="9618033">
                  <a:extLst>
                    <a:ext uri="{9D8B030D-6E8A-4147-A177-3AD203B41FA5}">
                      <a16:colId xmlns:a16="http://schemas.microsoft.com/office/drawing/2014/main" val="20000"/>
                    </a:ext>
                  </a:extLst>
                </a:gridCol>
              </a:tblGrid>
              <a:tr h="4571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t>KCUSD: Josh Ochoa 559-790-1772 </a:t>
                      </a:r>
                      <a:r>
                        <a:rPr lang="sv-SE" sz="1800" dirty="0">
                          <a:hlinkClick r:id="rId3"/>
                        </a:rPr>
                        <a:t>joshuaochoa83@yahoo.com</a:t>
                      </a:r>
                      <a:r>
                        <a:rPr lang="sv-SE" sz="1800" dirty="0"/>
                        <a:t> </a:t>
                      </a:r>
                    </a:p>
                  </a:txBody>
                  <a:tcPr/>
                </a:tc>
                <a:extLst>
                  <a:ext uri="{0D108BD9-81ED-4DB2-BD59-A6C34878D82A}">
                    <a16:rowId xmlns:a16="http://schemas.microsoft.com/office/drawing/2014/main" val="10000"/>
                  </a:ext>
                </a:extLst>
              </a:tr>
              <a:tr h="4571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Farmersville WC: Kent Olson 559-707-5620 </a:t>
                      </a:r>
                      <a:r>
                        <a:rPr lang="en-US" sz="1800" dirty="0">
                          <a:hlinkClick r:id="rId4"/>
                        </a:rPr>
                        <a:t>farmboyz@hotmail.com</a:t>
                      </a:r>
                      <a:r>
                        <a:rPr lang="en-US" sz="1800" dirty="0"/>
                        <a:t> </a:t>
                      </a:r>
                    </a:p>
                  </a:txBody>
                  <a:tcPr/>
                </a:tc>
                <a:extLst>
                  <a:ext uri="{0D108BD9-81ED-4DB2-BD59-A6C34878D82A}">
                    <a16:rowId xmlns:a16="http://schemas.microsoft.com/office/drawing/2014/main" val="10001"/>
                  </a:ext>
                </a:extLst>
              </a:tr>
              <a:tr h="4571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Kingsburg WC: Thomas Burke 209-353-5701 </a:t>
                      </a:r>
                      <a:r>
                        <a:rPr lang="en-US" sz="1800" dirty="0">
                          <a:hlinkClick r:id="rId5"/>
                        </a:rPr>
                        <a:t>tburkeclear559@icloud.com</a:t>
                      </a:r>
                      <a:r>
                        <a:rPr lang="en-US" sz="1800" dirty="0"/>
                        <a:t> </a:t>
                      </a:r>
                    </a:p>
                  </a:txBody>
                  <a:tcPr/>
                </a:tc>
                <a:extLst>
                  <a:ext uri="{0D108BD9-81ED-4DB2-BD59-A6C34878D82A}">
                    <a16:rowId xmlns:a16="http://schemas.microsoft.com/office/drawing/2014/main" val="10002"/>
                  </a:ext>
                </a:extLst>
              </a:tr>
              <a:tr h="4571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t>Roughnecks WC: Cassidy Lopez 559-246-2635 </a:t>
                      </a:r>
                      <a:r>
                        <a:rPr lang="en-US" sz="1800" b="0" dirty="0">
                          <a:hlinkClick r:id="rId6"/>
                        </a:rPr>
                        <a:t>aztlanson@icloud.com</a:t>
                      </a:r>
                      <a:r>
                        <a:rPr lang="en-US" sz="1800" b="0" dirty="0"/>
                        <a:t> </a:t>
                      </a:r>
                    </a:p>
                  </a:txBody>
                  <a:tcPr/>
                </a:tc>
                <a:extLst>
                  <a:ext uri="{0D108BD9-81ED-4DB2-BD59-A6C34878D82A}">
                    <a16:rowId xmlns:a16="http://schemas.microsoft.com/office/drawing/2014/main" val="10003"/>
                  </a:ext>
                </a:extLst>
              </a:tr>
              <a:tr h="457107">
                <a:tc>
                  <a:txBody>
                    <a:bodyPr/>
                    <a:lstStyle/>
                    <a:p>
                      <a:r>
                        <a:rPr lang="en-US" sz="1800" dirty="0">
                          <a:latin typeface="Calibri" pitchFamily="34" charset="0"/>
                          <a:cs typeface="Calibri" pitchFamily="34" charset="0"/>
                        </a:rPr>
                        <a:t>Abe Lincoln/Team Selma: Ricky Morales 559-394-7259 </a:t>
                      </a:r>
                      <a:r>
                        <a:rPr lang="en-US" sz="1800" dirty="0">
                          <a:latin typeface="Calibri" pitchFamily="34" charset="0"/>
                          <a:cs typeface="Calibri" pitchFamily="34" charset="0"/>
                          <a:hlinkClick r:id="rId7"/>
                        </a:rPr>
                        <a:t>rickym559@gmail.com</a:t>
                      </a:r>
                      <a:r>
                        <a:rPr lang="en-US" sz="1800" dirty="0">
                          <a:latin typeface="Calibri" pitchFamily="34" charset="0"/>
                          <a:cs typeface="Calibri" pitchFamily="34" charset="0"/>
                        </a:rPr>
                        <a:t> </a:t>
                      </a:r>
                    </a:p>
                  </a:txBody>
                  <a:tcPr/>
                </a:tc>
                <a:extLst>
                  <a:ext uri="{0D108BD9-81ED-4DB2-BD59-A6C34878D82A}">
                    <a16:rowId xmlns:a16="http://schemas.microsoft.com/office/drawing/2014/main" val="10004"/>
                  </a:ext>
                </a:extLst>
              </a:tr>
              <a:tr h="457107">
                <a:tc>
                  <a:txBody>
                    <a:bodyPr/>
                    <a:lstStyle/>
                    <a:p>
                      <a:r>
                        <a:rPr lang="en-US" sz="1800" dirty="0">
                          <a:latin typeface="Calibri" pitchFamily="34" charset="0"/>
                          <a:cs typeface="Calibri" pitchFamily="34" charset="0"/>
                        </a:rPr>
                        <a:t>Team Coalinga: Anthony </a:t>
                      </a:r>
                      <a:r>
                        <a:rPr lang="en-US" sz="1800" dirty="0" err="1">
                          <a:latin typeface="Calibri" pitchFamily="34" charset="0"/>
                          <a:cs typeface="Calibri" pitchFamily="34" charset="0"/>
                        </a:rPr>
                        <a:t>Yamas</a:t>
                      </a:r>
                      <a:r>
                        <a:rPr lang="en-US" sz="1800" dirty="0">
                          <a:latin typeface="Calibri" pitchFamily="34" charset="0"/>
                          <a:cs typeface="Calibri" pitchFamily="34" charset="0"/>
                        </a:rPr>
                        <a:t> 559-681-4192  </a:t>
                      </a:r>
                      <a:r>
                        <a:rPr lang="en-US" sz="1800" dirty="0">
                          <a:latin typeface="Calibri" pitchFamily="34" charset="0"/>
                          <a:cs typeface="Calibri" pitchFamily="34" charset="0"/>
                          <a:hlinkClick r:id="rId8"/>
                        </a:rPr>
                        <a:t>toastyyamas83@sbcglobal.net</a:t>
                      </a:r>
                      <a:r>
                        <a:rPr lang="en-US" sz="1800" dirty="0">
                          <a:latin typeface="Calibri" pitchFamily="34" charset="0"/>
                          <a:cs typeface="Calibri" pitchFamily="34" charset="0"/>
                        </a:rPr>
                        <a:t> </a:t>
                      </a:r>
                    </a:p>
                  </a:txBody>
                  <a:tcPr/>
                </a:tc>
                <a:extLst>
                  <a:ext uri="{0D108BD9-81ED-4DB2-BD59-A6C34878D82A}">
                    <a16:rowId xmlns:a16="http://schemas.microsoft.com/office/drawing/2014/main" val="10005"/>
                  </a:ext>
                </a:extLst>
              </a:tr>
              <a:tr h="457107">
                <a:tc>
                  <a:txBody>
                    <a:bodyPr/>
                    <a:lstStyle/>
                    <a:p>
                      <a:r>
                        <a:rPr lang="en-US" sz="1800" dirty="0">
                          <a:latin typeface="Calibri" pitchFamily="34" charset="0"/>
                          <a:cs typeface="Calibri" pitchFamily="34" charset="0"/>
                        </a:rPr>
                        <a:t>Woodlake Wrestling: Steve Rodriguez 559-827-0355  </a:t>
                      </a:r>
                      <a:r>
                        <a:rPr lang="en-US" sz="1800" b="0" i="0" kern="1200" dirty="0">
                          <a:solidFill>
                            <a:schemeClr val="dk1"/>
                          </a:solidFill>
                          <a:effectLst/>
                          <a:latin typeface="+mn-lt"/>
                          <a:ea typeface="+mn-ea"/>
                          <a:cs typeface="+mn-cs"/>
                          <a:hlinkClick r:id="rId9"/>
                        </a:rPr>
                        <a:t>steve.woodlake@gmail.com</a:t>
                      </a:r>
                      <a:r>
                        <a:rPr lang="en-US" sz="1800" b="0" i="0" kern="1200" dirty="0">
                          <a:solidFill>
                            <a:schemeClr val="dk1"/>
                          </a:solidFill>
                          <a:effectLst/>
                          <a:latin typeface="+mn-lt"/>
                          <a:ea typeface="+mn-ea"/>
                          <a:cs typeface="+mn-cs"/>
                        </a:rPr>
                        <a:t> </a:t>
                      </a:r>
                    </a:p>
                    <a:p>
                      <a:r>
                        <a:rPr lang="en-US" sz="1800" b="0" i="0" kern="1200" dirty="0">
                          <a:solidFill>
                            <a:schemeClr val="dk1"/>
                          </a:solidFill>
                          <a:effectLst/>
                          <a:latin typeface="+mn-lt"/>
                          <a:ea typeface="+mn-ea"/>
                          <a:cs typeface="+mn-cs"/>
                        </a:rPr>
                        <a:t>Sam Lopez 559-679-4297 </a:t>
                      </a:r>
                      <a:r>
                        <a:rPr lang="en-US" sz="1800" b="0" i="0" kern="1200" dirty="0">
                          <a:solidFill>
                            <a:schemeClr val="dk1"/>
                          </a:solidFill>
                          <a:effectLst/>
                          <a:latin typeface="+mn-lt"/>
                          <a:ea typeface="+mn-ea"/>
                          <a:cs typeface="+mn-cs"/>
                          <a:hlinkClick r:id="rId10"/>
                        </a:rPr>
                        <a:t>slopez@w-usd.org</a:t>
                      </a:r>
                      <a:r>
                        <a:rPr lang="en-US" sz="1800" b="0" i="0" kern="1200" dirty="0">
                          <a:solidFill>
                            <a:schemeClr val="dk1"/>
                          </a:solidFill>
                          <a:effectLst/>
                          <a:latin typeface="+mn-lt"/>
                          <a:ea typeface="+mn-ea"/>
                          <a:cs typeface="+mn-cs"/>
                        </a:rPr>
                        <a:t> </a:t>
                      </a:r>
                      <a:endParaRPr lang="en-US" sz="1800" dirty="0">
                        <a:latin typeface="Calibri" pitchFamily="34" charset="0"/>
                        <a:cs typeface="Calibri" pitchFamily="34" charset="0"/>
                      </a:endParaRPr>
                    </a:p>
                  </a:txBody>
                  <a:tcPr/>
                </a:tc>
                <a:extLst>
                  <a:ext uri="{0D108BD9-81ED-4DB2-BD59-A6C34878D82A}">
                    <a16:rowId xmlns:a16="http://schemas.microsoft.com/office/drawing/2014/main" val="10006"/>
                  </a:ext>
                </a:extLst>
              </a:tr>
              <a:tr h="5388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Lemoore WC: James McDonald 559-904-7411 </a:t>
                      </a:r>
                      <a:r>
                        <a:rPr lang="en-US" sz="1800" dirty="0">
                          <a:hlinkClick r:id="rId11"/>
                        </a:rPr>
                        <a:t>james.mcdonald0305@gmail.com</a:t>
                      </a:r>
                      <a:r>
                        <a:rPr lang="en-US" sz="1800" dirty="0"/>
                        <a:t> </a:t>
                      </a:r>
                    </a:p>
                  </a:txBody>
                  <a:tcPr/>
                </a:tc>
                <a:extLst>
                  <a:ext uri="{0D108BD9-81ED-4DB2-BD59-A6C34878D82A}">
                    <a16:rowId xmlns:a16="http://schemas.microsoft.com/office/drawing/2014/main" val="10007"/>
                  </a:ext>
                </a:extLst>
              </a:tr>
              <a:tr h="4991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Wilson MS- Exeter: Mike Powell Jr. 559-303-8061 </a:t>
                      </a:r>
                      <a:r>
                        <a:rPr lang="en-US" sz="1800" u="sng" dirty="0">
                          <a:solidFill>
                            <a:schemeClr val="hlink"/>
                          </a:solidFill>
                          <a:hlinkClick r:id="rId12"/>
                        </a:rPr>
                        <a:t>mpwrestling@gmail.com</a:t>
                      </a:r>
                      <a:r>
                        <a:rPr lang="en-US" sz="1800" u="sng" dirty="0">
                          <a:solidFill>
                            <a:schemeClr val="hlink"/>
                          </a:solidFill>
                        </a:rPr>
                        <a:t> </a:t>
                      </a:r>
                      <a:endParaRPr lang="en-US" sz="1800" dirty="0"/>
                    </a:p>
                  </a:txBody>
                  <a:tcPr/>
                </a:tc>
                <a:extLst>
                  <a:ext uri="{0D108BD9-81ED-4DB2-BD59-A6C34878D82A}">
                    <a16:rowId xmlns:a16="http://schemas.microsoft.com/office/drawing/2014/main" val="10008"/>
                  </a:ext>
                </a:extLst>
              </a:tr>
              <a:tr h="6697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t>Exeter XMEN- Matt Gonzales 559-750-8083 </a:t>
                      </a:r>
                      <a:r>
                        <a:rPr lang="sv-SE" sz="1800" dirty="0">
                          <a:hlinkClick r:id="rId13"/>
                        </a:rPr>
                        <a:t>mg.monarch.wrestling@gmail.com</a:t>
                      </a:r>
                      <a:r>
                        <a:rPr lang="sv-SE" sz="1800" dirty="0"/>
                        <a:t> </a:t>
                      </a:r>
                    </a:p>
                  </a:txBody>
                  <a:tcPr/>
                </a:tc>
                <a:extLst>
                  <a:ext uri="{0D108BD9-81ED-4DB2-BD59-A6C34878D82A}">
                    <a16:rowId xmlns:a16="http://schemas.microsoft.com/office/drawing/2014/main" val="1301401046"/>
                  </a:ext>
                </a:extLst>
              </a:tr>
            </a:tbl>
          </a:graphicData>
        </a:graphic>
      </p:graphicFrame>
      <p:graphicFrame>
        <p:nvGraphicFramePr>
          <p:cNvPr id="31" name="Table 30"/>
          <p:cNvGraphicFramePr>
            <a:graphicFrameLocks noGrp="1"/>
          </p:cNvGraphicFramePr>
          <p:nvPr/>
        </p:nvGraphicFramePr>
        <p:xfrm>
          <a:off x="2032000" y="371476"/>
          <a:ext cx="8128000" cy="640080"/>
        </p:xfrm>
        <a:graphic>
          <a:graphicData uri="http://schemas.openxmlformats.org/drawingml/2006/table">
            <a:tbl>
              <a:tblPr firstRow="1" bandRow="1">
                <a:tableStyleId>{9D7B26C5-4107-4FEC-AEDC-1716B250A1EF}</a:tableStyleId>
              </a:tblPr>
              <a:tblGrid>
                <a:gridCol w="8128000">
                  <a:extLst>
                    <a:ext uri="{9D8B030D-6E8A-4147-A177-3AD203B41FA5}">
                      <a16:colId xmlns:a16="http://schemas.microsoft.com/office/drawing/2014/main" val="20000"/>
                    </a:ext>
                  </a:extLst>
                </a:gridCol>
              </a:tblGrid>
              <a:tr h="590550">
                <a:tc>
                  <a:txBody>
                    <a:bodyPr/>
                    <a:lstStyle/>
                    <a:p>
                      <a:pPr algn="ctr"/>
                      <a:r>
                        <a:rPr lang="en-US" sz="3600" dirty="0"/>
                        <a:t>North</a:t>
                      </a:r>
                      <a:r>
                        <a:rPr lang="en-US" sz="3600" baseline="0" dirty="0"/>
                        <a:t> Valley</a:t>
                      </a:r>
                      <a:endParaRPr lang="en-US" sz="3600" dirty="0"/>
                    </a:p>
                  </a:txBody>
                  <a:tcPr/>
                </a:tc>
                <a:extLst>
                  <a:ext uri="{0D108BD9-81ED-4DB2-BD59-A6C34878D82A}">
                    <a16:rowId xmlns:a16="http://schemas.microsoft.com/office/drawing/2014/main" val="10000"/>
                  </a:ext>
                </a:extLst>
              </a:tr>
            </a:tbl>
          </a:graphicData>
        </a:graphic>
      </p:graphicFrame>
      <p:pic>
        <p:nvPicPr>
          <p:cNvPr id="1026" name="Picture 2" descr="C:\Users\hernandeza\Desktop\woodlaketigerpaw.png"/>
          <p:cNvPicPr>
            <a:picLocks noChangeAspect="1" noChangeArrowheads="1"/>
          </p:cNvPicPr>
          <p:nvPr/>
        </p:nvPicPr>
        <p:blipFill>
          <a:blip r:embed="rId14" cstate="print"/>
          <a:srcRect/>
          <a:stretch>
            <a:fillRect/>
          </a:stretch>
        </p:blipFill>
        <p:spPr bwMode="auto">
          <a:xfrm>
            <a:off x="527554" y="3820167"/>
            <a:ext cx="390524" cy="408423"/>
          </a:xfrm>
          <a:prstGeom prst="rect">
            <a:avLst/>
          </a:prstGeom>
          <a:noFill/>
        </p:spPr>
      </p:pic>
      <p:pic>
        <p:nvPicPr>
          <p:cNvPr id="4" name="Google Shape;13316;p1" descr="exeter.png">
            <a:extLst>
              <a:ext uri="{FF2B5EF4-FFF2-40B4-BE49-F238E27FC236}">
                <a16:creationId xmlns:a16="http://schemas.microsoft.com/office/drawing/2014/main" id="{4DE3E65A-4AE1-F07D-2936-97097B35604C}"/>
              </a:ext>
            </a:extLst>
          </p:cNvPr>
          <p:cNvPicPr preferRelativeResize="0"/>
          <p:nvPr/>
        </p:nvPicPr>
        <p:blipFill rotWithShape="1">
          <a:blip r:embed="rId15">
            <a:alphaModFix/>
          </a:blip>
          <a:srcRect/>
          <a:stretch/>
        </p:blipFill>
        <p:spPr>
          <a:xfrm>
            <a:off x="507917" y="4973828"/>
            <a:ext cx="389710" cy="458320"/>
          </a:xfrm>
          <a:prstGeom prst="rect">
            <a:avLst/>
          </a:prstGeom>
          <a:noFill/>
          <a:ln>
            <a:noFill/>
          </a:ln>
        </p:spPr>
      </p:pic>
      <p:pic>
        <p:nvPicPr>
          <p:cNvPr id="3" name="Picture 2" descr="Logo&#10;&#10;Description automatically generated">
            <a:extLst>
              <a:ext uri="{FF2B5EF4-FFF2-40B4-BE49-F238E27FC236}">
                <a16:creationId xmlns:a16="http://schemas.microsoft.com/office/drawing/2014/main" id="{398B66CB-186C-27F1-FE17-5A4BE6A301D4}"/>
              </a:ext>
            </a:extLst>
          </p:cNvPr>
          <p:cNvPicPr>
            <a:picLocks noChangeAspect="1"/>
          </p:cNvPicPr>
          <p:nvPr/>
        </p:nvPicPr>
        <p:blipFill>
          <a:blip r:embed="rId16"/>
          <a:stretch>
            <a:fillRect/>
          </a:stretch>
        </p:blipFill>
        <p:spPr>
          <a:xfrm>
            <a:off x="600075" y="1479740"/>
            <a:ext cx="395755" cy="392386"/>
          </a:xfrm>
          <a:prstGeom prst="rect">
            <a:avLst/>
          </a:prstGeom>
        </p:spPr>
      </p:pic>
      <p:pic>
        <p:nvPicPr>
          <p:cNvPr id="7" name="Picture 6" descr="Logo&#10;&#10;Description automatically generated">
            <a:extLst>
              <a:ext uri="{FF2B5EF4-FFF2-40B4-BE49-F238E27FC236}">
                <a16:creationId xmlns:a16="http://schemas.microsoft.com/office/drawing/2014/main" id="{A9DC5146-68A6-AB20-5659-C4C4803B9A3E}"/>
              </a:ext>
            </a:extLst>
          </p:cNvPr>
          <p:cNvPicPr>
            <a:picLocks noChangeAspect="1"/>
          </p:cNvPicPr>
          <p:nvPr/>
        </p:nvPicPr>
        <p:blipFill>
          <a:blip r:embed="rId17"/>
          <a:stretch>
            <a:fillRect/>
          </a:stretch>
        </p:blipFill>
        <p:spPr>
          <a:xfrm>
            <a:off x="571500" y="1905000"/>
            <a:ext cx="442703" cy="442703"/>
          </a:xfrm>
          <a:prstGeom prst="rect">
            <a:avLst/>
          </a:prstGeom>
        </p:spPr>
      </p:pic>
      <p:pic>
        <p:nvPicPr>
          <p:cNvPr id="2" name="Picture 1" descr="Logo&#10;&#10;Description automatically generated">
            <a:extLst>
              <a:ext uri="{FF2B5EF4-FFF2-40B4-BE49-F238E27FC236}">
                <a16:creationId xmlns:a16="http://schemas.microsoft.com/office/drawing/2014/main" id="{176B0913-5DFA-5926-FDDB-10471E5C1785}"/>
              </a:ext>
            </a:extLst>
          </p:cNvPr>
          <p:cNvPicPr>
            <a:picLocks noChangeAspect="1"/>
          </p:cNvPicPr>
          <p:nvPr/>
        </p:nvPicPr>
        <p:blipFill>
          <a:blip r:embed="rId18"/>
          <a:stretch>
            <a:fillRect/>
          </a:stretch>
        </p:blipFill>
        <p:spPr>
          <a:xfrm>
            <a:off x="554925" y="2381250"/>
            <a:ext cx="407099" cy="434560"/>
          </a:xfrm>
          <a:prstGeom prst="rect">
            <a:avLst/>
          </a:prstGeom>
        </p:spPr>
      </p:pic>
      <p:pic>
        <p:nvPicPr>
          <p:cNvPr id="2050" name="Picture 2" descr="Lemoore High School - Lemoore, CA - SBLive">
            <a:extLst>
              <a:ext uri="{FF2B5EF4-FFF2-40B4-BE49-F238E27FC236}">
                <a16:creationId xmlns:a16="http://schemas.microsoft.com/office/drawing/2014/main" id="{294ABE24-A8D4-EC61-B1B2-4192682DB2A4}"/>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66724" y="4352924"/>
            <a:ext cx="504825" cy="5048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silver x symbol with black background&#10;&#10;Description automatically generated">
            <a:extLst>
              <a:ext uri="{FF2B5EF4-FFF2-40B4-BE49-F238E27FC236}">
                <a16:creationId xmlns:a16="http://schemas.microsoft.com/office/drawing/2014/main" id="{147A763E-3761-C826-3A03-6E69BDD2BEB1}"/>
              </a:ext>
            </a:extLst>
          </p:cNvPr>
          <p:cNvPicPr>
            <a:picLocks noChangeAspect="1"/>
          </p:cNvPicPr>
          <p:nvPr/>
        </p:nvPicPr>
        <p:blipFill>
          <a:blip r:embed="rId20"/>
          <a:stretch>
            <a:fillRect/>
          </a:stretch>
        </p:blipFill>
        <p:spPr>
          <a:xfrm>
            <a:off x="457200" y="5553456"/>
            <a:ext cx="445807" cy="447293"/>
          </a:xfrm>
          <a:prstGeom prst="rect">
            <a:avLst/>
          </a:prstGeom>
        </p:spPr>
      </p:pic>
      <p:pic>
        <p:nvPicPr>
          <p:cNvPr id="8" name="Picture 7" descr="A logo of a school district&#10;&#10;Description automatically generated">
            <a:extLst>
              <a:ext uri="{FF2B5EF4-FFF2-40B4-BE49-F238E27FC236}">
                <a16:creationId xmlns:a16="http://schemas.microsoft.com/office/drawing/2014/main" id="{04B30709-EAC2-4BFA-F50F-3B7CF184B808}"/>
              </a:ext>
            </a:extLst>
          </p:cNvPr>
          <p:cNvPicPr>
            <a:picLocks noChangeAspect="1"/>
          </p:cNvPicPr>
          <p:nvPr/>
        </p:nvPicPr>
        <p:blipFill>
          <a:blip r:embed="rId21"/>
          <a:stretch>
            <a:fillRect/>
          </a:stretch>
        </p:blipFill>
        <p:spPr>
          <a:xfrm>
            <a:off x="552450" y="1007738"/>
            <a:ext cx="495124" cy="473231"/>
          </a:xfrm>
          <a:prstGeom prst="rect">
            <a:avLst/>
          </a:prstGeom>
        </p:spPr>
      </p:pic>
      <p:pic>
        <p:nvPicPr>
          <p:cNvPr id="9" name="Picture 8" descr="A black and orange logo with white text&#10;&#10;Description automatically generated">
            <a:extLst>
              <a:ext uri="{FF2B5EF4-FFF2-40B4-BE49-F238E27FC236}">
                <a16:creationId xmlns:a16="http://schemas.microsoft.com/office/drawing/2014/main" id="{C68DB0E7-24BA-791B-2ECD-C9E4061CBCA4}"/>
              </a:ext>
            </a:extLst>
          </p:cNvPr>
          <p:cNvPicPr>
            <a:picLocks noChangeAspect="1"/>
          </p:cNvPicPr>
          <p:nvPr/>
        </p:nvPicPr>
        <p:blipFill>
          <a:blip r:embed="rId22"/>
          <a:stretch>
            <a:fillRect/>
          </a:stretch>
        </p:blipFill>
        <p:spPr>
          <a:xfrm>
            <a:off x="540707" y="2847976"/>
            <a:ext cx="411447" cy="423506"/>
          </a:xfrm>
          <a:prstGeom prst="rect">
            <a:avLst/>
          </a:prstGeom>
        </p:spPr>
      </p:pic>
    </p:spTree>
    <p:extLst>
      <p:ext uri="{BB962C8B-B14F-4D97-AF65-F5344CB8AC3E}">
        <p14:creationId xmlns:p14="http://schemas.microsoft.com/office/powerpoint/2010/main" val="2164597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15"/>
        <p:cNvGrpSpPr/>
        <p:nvPr/>
      </p:nvGrpSpPr>
      <p:grpSpPr>
        <a:xfrm>
          <a:off x="0" y="0"/>
          <a:ext cx="0" cy="0"/>
          <a:chOff x="0" y="0"/>
          <a:chExt cx="0" cy="0"/>
        </a:xfrm>
      </p:grpSpPr>
      <p:sp>
        <p:nvSpPr>
          <p:cNvPr id="13318" name="Google Shape;13318;p1" descr="Displaying DMS Logo.jpg"/>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319" name="Google Shape;13319;p1" descr="Displaying DMS Logo.jpg"/>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aphicFrame>
        <p:nvGraphicFramePr>
          <p:cNvPr id="13322" name="Google Shape;13322;p1"/>
          <p:cNvGraphicFramePr/>
          <p:nvPr>
            <p:extLst>
              <p:ext uri="{D42A27DB-BD31-4B8C-83A1-F6EECF244321}">
                <p14:modId xmlns:p14="http://schemas.microsoft.com/office/powerpoint/2010/main" val="1696899210"/>
              </p:ext>
            </p:extLst>
          </p:nvPr>
        </p:nvGraphicFramePr>
        <p:xfrm>
          <a:off x="1123950" y="70609"/>
          <a:ext cx="9563100" cy="6190207"/>
        </p:xfrm>
        <a:graphic>
          <a:graphicData uri="http://schemas.openxmlformats.org/drawingml/2006/table">
            <a:tbl>
              <a:tblPr firstRow="1" bandRow="1">
                <a:noFill/>
                <a:tableStyleId>{BC0FBB63-32D2-4F83-ACA2-1CC0BCD108EE}</a:tableStyleId>
              </a:tblPr>
              <a:tblGrid>
                <a:gridCol w="9563100">
                  <a:extLst>
                    <a:ext uri="{9D8B030D-6E8A-4147-A177-3AD203B41FA5}">
                      <a16:colId xmlns:a16="http://schemas.microsoft.com/office/drawing/2014/main" val="20000"/>
                    </a:ext>
                  </a:extLst>
                </a:gridCol>
              </a:tblGrid>
              <a:tr h="521378">
                <a:tc>
                  <a:txBody>
                    <a:bodyPr/>
                    <a:lstStyle/>
                    <a:p>
                      <a:pPr marL="0" marR="0" lvl="0" indent="0" algn="l" rtl="0">
                        <a:lnSpc>
                          <a:spcPct val="100000"/>
                        </a:lnSpc>
                        <a:spcBef>
                          <a:spcPts val="0"/>
                        </a:spcBef>
                        <a:spcAft>
                          <a:spcPts val="0"/>
                        </a:spcAft>
                        <a:buNone/>
                        <a:defRPr sz="1400" u="none" strike="noStrike" cap="none"/>
                      </a:pPr>
                      <a:r>
                        <a:rPr lang="en-US" sz="1800" dirty="0"/>
                        <a:t>Cali Warriors WC:  Thomas </a:t>
                      </a:r>
                      <a:r>
                        <a:rPr lang="en-US" sz="1800" dirty="0" err="1"/>
                        <a:t>Thongseng</a:t>
                      </a:r>
                      <a:r>
                        <a:rPr lang="en-US" sz="1800" dirty="0"/>
                        <a:t>  </a:t>
                      </a:r>
                      <a:r>
                        <a:rPr lang="en-US" sz="1800" dirty="0">
                          <a:hlinkClick r:id="rId3"/>
                        </a:rPr>
                        <a:t>thomaskthongseng@yahoo.com</a:t>
                      </a:r>
                      <a:r>
                        <a:rPr lang="en-US" sz="1800" dirty="0"/>
                        <a:t> </a:t>
                      </a:r>
                      <a:endParaRPr sz="1800" dirty="0"/>
                    </a:p>
                  </a:txBody>
                  <a:tcPr marL="91450" marR="91450" marT="45725" marB="45725"/>
                </a:tc>
                <a:extLst>
                  <a:ext uri="{0D108BD9-81ED-4DB2-BD59-A6C34878D82A}">
                    <a16:rowId xmlns:a16="http://schemas.microsoft.com/office/drawing/2014/main" val="10000"/>
                  </a:ext>
                </a:extLst>
              </a:tr>
              <a:tr h="453830">
                <a:tc>
                  <a:txBody>
                    <a:bodyPr/>
                    <a:lstStyle/>
                    <a:p>
                      <a:pPr marL="0" marR="0" lvl="0" indent="0" algn="l" rtl="0">
                        <a:lnSpc>
                          <a:spcPct val="100000"/>
                        </a:lnSpc>
                        <a:spcBef>
                          <a:spcPts val="0"/>
                        </a:spcBef>
                        <a:spcAft>
                          <a:spcPts val="0"/>
                        </a:spcAft>
                        <a:buNone/>
                        <a:defRPr sz="1400" u="none" strike="noStrike" cap="none"/>
                      </a:pPr>
                      <a:r>
                        <a:rPr lang="en-US" sz="1800" dirty="0"/>
                        <a:t>Lions Wrestling Club (Kerman): Basilio Gutierrez 267-507-4562 </a:t>
                      </a:r>
                      <a:r>
                        <a:rPr lang="en-US" sz="1800" dirty="0">
                          <a:hlinkClick r:id="rId4"/>
                        </a:rPr>
                        <a:t>basilio.gutierrez@kermanusd.com</a:t>
                      </a:r>
                      <a:r>
                        <a:rPr lang="en-US" sz="1800" dirty="0"/>
                        <a:t> </a:t>
                      </a:r>
                      <a:endParaRPr sz="1800" dirty="0"/>
                    </a:p>
                  </a:txBody>
                  <a:tcPr marL="91450" marR="91450" marT="45725" marB="45725"/>
                </a:tc>
                <a:extLst>
                  <a:ext uri="{0D108BD9-81ED-4DB2-BD59-A6C34878D82A}">
                    <a16:rowId xmlns:a16="http://schemas.microsoft.com/office/drawing/2014/main" val="10001"/>
                  </a:ext>
                </a:extLst>
              </a:tr>
              <a:tr h="5213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400" u="none" strike="noStrike" cap="none"/>
                      </a:pPr>
                      <a:r>
                        <a:rPr lang="pt-BR" sz="1800" dirty="0"/>
                        <a:t>Immanuel WC: Joey Cavazos 559-856-0170 </a:t>
                      </a:r>
                      <a:r>
                        <a:rPr lang="pt-BR" sz="1800" dirty="0">
                          <a:hlinkClick r:id="rId5"/>
                        </a:rPr>
                        <a:t>joeycavazos97@gmail.com</a:t>
                      </a:r>
                      <a:r>
                        <a:rPr lang="pt-BR" sz="1800" dirty="0"/>
                        <a:t> </a:t>
                      </a:r>
                    </a:p>
                  </a:txBody>
                  <a:tcPr marL="91450" marR="91450" marT="45725" marB="45725"/>
                </a:tc>
                <a:extLst>
                  <a:ext uri="{0D108BD9-81ED-4DB2-BD59-A6C34878D82A}">
                    <a16:rowId xmlns:a16="http://schemas.microsoft.com/office/drawing/2014/main" val="10002"/>
                  </a:ext>
                </a:extLst>
              </a:tr>
              <a:tr h="521378">
                <a:tc>
                  <a:txBody>
                    <a:bodyPr/>
                    <a:lstStyle/>
                    <a:p>
                      <a:pPr marL="0" marR="0" lvl="0" indent="0" algn="l" rtl="0">
                        <a:lnSpc>
                          <a:spcPct val="100000"/>
                        </a:lnSpc>
                        <a:spcBef>
                          <a:spcPts val="0"/>
                        </a:spcBef>
                        <a:spcAft>
                          <a:spcPts val="0"/>
                        </a:spcAft>
                        <a:buNone/>
                        <a:defRPr sz="1400" u="none" strike="noStrike" cap="none"/>
                      </a:pPr>
                      <a:r>
                        <a:rPr lang="en-US" sz="1800" dirty="0"/>
                        <a:t>Blazers WC: Jesse Perez 559-972-7419 </a:t>
                      </a:r>
                      <a:r>
                        <a:rPr lang="en-US" sz="1800" dirty="0">
                          <a:hlinkClick r:id="rId6"/>
                        </a:rPr>
                        <a:t>onper@iclound.com</a:t>
                      </a:r>
                      <a:r>
                        <a:rPr lang="en-US" sz="1800" dirty="0"/>
                        <a:t> </a:t>
                      </a:r>
                      <a:endParaRPr sz="1800" dirty="0"/>
                    </a:p>
                  </a:txBody>
                  <a:tcPr marL="91450" marR="91450" marT="45725" marB="45725"/>
                </a:tc>
                <a:extLst>
                  <a:ext uri="{0D108BD9-81ED-4DB2-BD59-A6C34878D82A}">
                    <a16:rowId xmlns:a16="http://schemas.microsoft.com/office/drawing/2014/main" val="10003"/>
                  </a:ext>
                </a:extLst>
              </a:tr>
              <a:tr h="521378">
                <a:tc>
                  <a:txBody>
                    <a:bodyPr/>
                    <a:lstStyle/>
                    <a:p>
                      <a:pPr marL="0" marR="0" lvl="0" indent="0" algn="l" rtl="0">
                        <a:lnSpc>
                          <a:spcPct val="100000"/>
                        </a:lnSpc>
                        <a:spcBef>
                          <a:spcPts val="0"/>
                        </a:spcBef>
                        <a:spcAft>
                          <a:spcPts val="0"/>
                        </a:spcAft>
                        <a:buNone/>
                        <a:defRPr sz="1400" u="none" strike="noStrike" cap="none"/>
                      </a:pPr>
                      <a:r>
                        <a:rPr lang="en-US" sz="1600" dirty="0"/>
                        <a:t>Pacific Martial Arts WC: Anthony Rodriguez 559-541-4822 </a:t>
                      </a:r>
                      <a:r>
                        <a:rPr lang="en-US" sz="1600" dirty="0">
                          <a:hlinkClick r:id="rId7"/>
                        </a:rPr>
                        <a:t>Saul.rodriguez87@yahoo.com</a:t>
                      </a:r>
                      <a:r>
                        <a:rPr lang="en-US" sz="1600" dirty="0"/>
                        <a:t> </a:t>
                      </a:r>
                      <a:endParaRPr sz="1600" dirty="0"/>
                    </a:p>
                  </a:txBody>
                  <a:tcPr marL="91450" marR="91450" marT="45725" marB="45725"/>
                </a:tc>
                <a:extLst>
                  <a:ext uri="{0D108BD9-81ED-4DB2-BD59-A6C34878D82A}">
                    <a16:rowId xmlns:a16="http://schemas.microsoft.com/office/drawing/2014/main" val="10004"/>
                  </a:ext>
                </a:extLst>
              </a:tr>
              <a:tr h="566506">
                <a:tc>
                  <a:txBody>
                    <a:bodyPr/>
                    <a:lstStyle/>
                    <a:p>
                      <a:pPr marL="0" marR="0" lvl="0" indent="0" algn="l" rtl="0">
                        <a:lnSpc>
                          <a:spcPct val="100000"/>
                        </a:lnSpc>
                        <a:spcBef>
                          <a:spcPts val="0"/>
                        </a:spcBef>
                        <a:spcAft>
                          <a:spcPts val="0"/>
                        </a:spcAft>
                        <a:buClr>
                          <a:schemeClr val="dk1"/>
                        </a:buClr>
                        <a:buSzPts val="1800"/>
                        <a:buFont typeface="Calibri"/>
                        <a:buNone/>
                        <a:defRPr sz="1400" u="none" strike="noStrike" cap="none"/>
                      </a:pPr>
                      <a:r>
                        <a:rPr lang="en-US" sz="1800" dirty="0"/>
                        <a:t>Madera WC: Sal Gonzalez 559-681-4543 </a:t>
                      </a:r>
                      <a:r>
                        <a:rPr lang="en-US" sz="1800" dirty="0">
                          <a:hlinkClick r:id="rId8"/>
                        </a:rPr>
                        <a:t>maderawrestlingclub@gmail.com</a:t>
                      </a:r>
                      <a:r>
                        <a:rPr lang="en-US" sz="1800" dirty="0"/>
                        <a:t> </a:t>
                      </a:r>
                      <a:endParaRPr sz="1800" dirty="0"/>
                    </a:p>
                  </a:txBody>
                  <a:tcPr marL="91450" marR="91450" marT="45725" marB="45725"/>
                </a:tc>
                <a:extLst>
                  <a:ext uri="{0D108BD9-81ED-4DB2-BD59-A6C34878D82A}">
                    <a16:rowId xmlns:a16="http://schemas.microsoft.com/office/drawing/2014/main" val="10005"/>
                  </a:ext>
                </a:extLst>
              </a:tr>
              <a:tr h="506028">
                <a:tc>
                  <a:txBody>
                    <a:bodyPr/>
                    <a:lstStyle/>
                    <a:p>
                      <a:pPr marL="0" marR="0" lvl="0" indent="0" algn="l" defTabSz="914400" rtl="0" eaLnBrk="1" fontAlgn="auto" latinLnBrk="0" hangingPunct="1">
                        <a:lnSpc>
                          <a:spcPct val="100000"/>
                        </a:lnSpc>
                        <a:spcBef>
                          <a:spcPts val="0"/>
                        </a:spcBef>
                        <a:spcAft>
                          <a:spcPts val="0"/>
                        </a:spcAft>
                        <a:buClr>
                          <a:schemeClr val="dk1"/>
                        </a:buClr>
                        <a:buSzPts val="1800"/>
                        <a:buFont typeface="Calibri"/>
                        <a:buNone/>
                        <a:tabLst/>
                        <a:defRPr sz="1400" u="none" strike="noStrike" cap="none"/>
                      </a:pPr>
                      <a:r>
                        <a:rPr lang="en-US" sz="1800" b="0" dirty="0"/>
                        <a:t>Elite Team WC: Justin Lozano 559-740-1337 </a:t>
                      </a:r>
                      <a:r>
                        <a:rPr lang="en-US" sz="1800" b="0" dirty="0">
                          <a:hlinkClick r:id="rId9"/>
                        </a:rPr>
                        <a:t>justinlucaslozano@gmail.com</a:t>
                      </a:r>
                      <a:r>
                        <a:rPr lang="en-US" sz="1800" b="0" dirty="0"/>
                        <a:t> </a:t>
                      </a:r>
                    </a:p>
                  </a:txBody>
                  <a:tcPr marL="91450" marR="91450" marT="45725" marB="45725"/>
                </a:tc>
                <a:extLst>
                  <a:ext uri="{0D108BD9-81ED-4DB2-BD59-A6C34878D82A}">
                    <a16:rowId xmlns:a16="http://schemas.microsoft.com/office/drawing/2014/main" val="10006"/>
                  </a:ext>
                </a:extLst>
              </a:tr>
              <a:tr h="470516">
                <a:tc>
                  <a:txBody>
                    <a:bodyPr/>
                    <a:lstStyle/>
                    <a:p>
                      <a:pPr marL="0" marR="0" lvl="0" indent="0" algn="l" rtl="0">
                        <a:lnSpc>
                          <a:spcPct val="100000"/>
                        </a:lnSpc>
                        <a:spcBef>
                          <a:spcPts val="0"/>
                        </a:spcBef>
                        <a:spcAft>
                          <a:spcPts val="0"/>
                        </a:spcAft>
                        <a:buClr>
                          <a:schemeClr val="dk1"/>
                        </a:buClr>
                        <a:buSzPts val="1800"/>
                        <a:buFont typeface="Calibri"/>
                        <a:buNone/>
                        <a:defRPr sz="1400" u="none" strike="noStrike" cap="none"/>
                      </a:pPr>
                      <a:r>
                        <a:rPr lang="en-US" sz="1800" dirty="0" err="1"/>
                        <a:t>Cencal</a:t>
                      </a:r>
                      <a:r>
                        <a:rPr lang="en-US" sz="1800" dirty="0"/>
                        <a:t> WC: Archie Tovar 559-722-7262 </a:t>
                      </a:r>
                      <a:r>
                        <a:rPr lang="en-US" sz="1800" dirty="0">
                          <a:hlinkClick r:id="rId10"/>
                        </a:rPr>
                        <a:t>archietovarsr@gmail.com</a:t>
                      </a:r>
                      <a:r>
                        <a:rPr lang="en-US" sz="1800" dirty="0"/>
                        <a:t> </a:t>
                      </a:r>
                      <a:endParaRPr sz="1800" dirty="0"/>
                    </a:p>
                  </a:txBody>
                  <a:tcPr marL="91450" marR="91450" marT="45725" marB="45725"/>
                </a:tc>
                <a:extLst>
                  <a:ext uri="{0D108BD9-81ED-4DB2-BD59-A6C34878D82A}">
                    <a16:rowId xmlns:a16="http://schemas.microsoft.com/office/drawing/2014/main" val="10007"/>
                  </a:ext>
                </a:extLst>
              </a:tr>
              <a:tr h="560626">
                <a:tc>
                  <a:txBody>
                    <a:bodyPr/>
                    <a:lstStyle/>
                    <a:p>
                      <a:pPr marL="0" marR="0" lvl="0" indent="0" algn="l" rtl="0">
                        <a:lnSpc>
                          <a:spcPct val="100000"/>
                        </a:lnSpc>
                        <a:spcBef>
                          <a:spcPts val="0"/>
                        </a:spcBef>
                        <a:spcAft>
                          <a:spcPts val="0"/>
                        </a:spcAft>
                        <a:buClr>
                          <a:schemeClr val="dk1"/>
                        </a:buClr>
                        <a:buSzPts val="1800"/>
                        <a:buFont typeface="Calibri"/>
                        <a:buNone/>
                        <a:defRPr sz="1400" u="none" strike="noStrike" cap="none"/>
                      </a:pPr>
                      <a:r>
                        <a:rPr lang="en-US" sz="1800" dirty="0"/>
                        <a:t>Team </a:t>
                      </a:r>
                      <a:r>
                        <a:rPr lang="en-US" sz="1800" dirty="0" err="1"/>
                        <a:t>Dinamite</a:t>
                      </a:r>
                      <a:r>
                        <a:rPr lang="en-US" sz="1800" dirty="0"/>
                        <a:t> WC: Ralph Cisneros 559-393-6399 </a:t>
                      </a:r>
                      <a:r>
                        <a:rPr lang="en-US" sz="1800" dirty="0">
                          <a:hlinkClick r:id="rId11"/>
                        </a:rPr>
                        <a:t>rafael.cisnerosjr@dinuba.k12.ca.us</a:t>
                      </a:r>
                      <a:r>
                        <a:rPr lang="en-US" sz="1800" dirty="0"/>
                        <a:t> </a:t>
                      </a:r>
                      <a:endParaRPr sz="1800" dirty="0"/>
                    </a:p>
                  </a:txBody>
                  <a:tcPr marL="91450" marR="91450" marT="45725" marB="45725"/>
                </a:tc>
                <a:extLst>
                  <a:ext uri="{0D108BD9-81ED-4DB2-BD59-A6C34878D82A}">
                    <a16:rowId xmlns:a16="http://schemas.microsoft.com/office/drawing/2014/main" val="10008"/>
                  </a:ext>
                </a:extLst>
              </a:tr>
              <a:tr h="560626">
                <a:tc>
                  <a:txBody>
                    <a:bodyPr/>
                    <a:lstStyle/>
                    <a:p>
                      <a:pPr marL="0" marR="0" lvl="0" indent="0" algn="l" rtl="0">
                        <a:lnSpc>
                          <a:spcPct val="100000"/>
                        </a:lnSpc>
                        <a:spcBef>
                          <a:spcPts val="0"/>
                        </a:spcBef>
                        <a:spcAft>
                          <a:spcPts val="0"/>
                        </a:spcAft>
                        <a:buClr>
                          <a:schemeClr val="dk1"/>
                        </a:buClr>
                        <a:buSzPts val="1800"/>
                        <a:buFont typeface="Calibri"/>
                        <a:buNone/>
                        <a:defRPr sz="1400" u="none" strike="noStrike" cap="none"/>
                      </a:pPr>
                      <a:r>
                        <a:rPr lang="en-US" sz="1800" dirty="0"/>
                        <a:t>Visalia Impact: Anthony Aguirre 559-763-7113 </a:t>
                      </a:r>
                      <a:r>
                        <a:rPr lang="en-US" sz="1800" dirty="0">
                          <a:hlinkClick r:id="rId12"/>
                        </a:rPr>
                        <a:t>Visaliaimpactwrestling@yahoo.com</a:t>
                      </a:r>
                      <a:r>
                        <a:rPr lang="en-US" sz="1800" dirty="0"/>
                        <a:t> </a:t>
                      </a:r>
                      <a:endParaRPr sz="1800" dirty="0"/>
                    </a:p>
                  </a:txBody>
                  <a:tcPr marL="91450" marR="91450" marT="45725" marB="45725"/>
                </a:tc>
                <a:extLst>
                  <a:ext uri="{0D108BD9-81ED-4DB2-BD59-A6C34878D82A}">
                    <a16:rowId xmlns:a16="http://schemas.microsoft.com/office/drawing/2014/main" val="1282962098"/>
                  </a:ext>
                </a:extLst>
              </a:tr>
              <a:tr h="425937">
                <a:tc>
                  <a:txBody>
                    <a:bodyPr/>
                    <a:lstStyle/>
                    <a:p>
                      <a:pPr marL="0" marR="0" lvl="0" indent="0" algn="l" rtl="0">
                        <a:lnSpc>
                          <a:spcPct val="100000"/>
                        </a:lnSpc>
                        <a:spcBef>
                          <a:spcPts val="0"/>
                        </a:spcBef>
                        <a:spcAft>
                          <a:spcPts val="0"/>
                        </a:spcAft>
                        <a:buClr>
                          <a:schemeClr val="dk1"/>
                        </a:buClr>
                        <a:buSzPts val="1800"/>
                        <a:buFont typeface="Calibri"/>
                        <a:buNone/>
                        <a:defRPr sz="1400" u="none" strike="noStrike" cap="none"/>
                      </a:pPr>
                      <a:r>
                        <a:rPr lang="en-US" sz="1800" dirty="0"/>
                        <a:t>Hanford Bullpups: Ronnie Reyes 559-904-0831 </a:t>
                      </a:r>
                      <a:r>
                        <a:rPr lang="en-US" sz="1800" dirty="0">
                          <a:hlinkClick r:id="rId13"/>
                        </a:rPr>
                        <a:t>rondoagjim25@yahoo.com</a:t>
                      </a:r>
                      <a:r>
                        <a:rPr lang="en-US" sz="1800" dirty="0"/>
                        <a:t> </a:t>
                      </a:r>
                      <a:endParaRPr sz="1800" dirty="0"/>
                    </a:p>
                  </a:txBody>
                  <a:tcPr marL="91450" marR="91450" marT="45725" marB="45725"/>
                </a:tc>
                <a:extLst>
                  <a:ext uri="{0D108BD9-81ED-4DB2-BD59-A6C34878D82A}">
                    <a16:rowId xmlns:a16="http://schemas.microsoft.com/office/drawing/2014/main" val="1714273197"/>
                  </a:ext>
                </a:extLst>
              </a:tr>
              <a:tr h="560626">
                <a:tc>
                  <a:txBody>
                    <a:bodyPr/>
                    <a:lstStyle/>
                    <a:p>
                      <a:pPr marL="0" marR="0" lvl="0" indent="0" algn="l" rtl="0">
                        <a:lnSpc>
                          <a:spcPct val="100000"/>
                        </a:lnSpc>
                        <a:spcBef>
                          <a:spcPts val="0"/>
                        </a:spcBef>
                        <a:spcAft>
                          <a:spcPts val="0"/>
                        </a:spcAft>
                        <a:buClr>
                          <a:schemeClr val="dk1"/>
                        </a:buClr>
                        <a:buSzPts val="1800"/>
                        <a:buFont typeface="Calibri"/>
                        <a:buNone/>
                        <a:defRPr sz="1400" u="none" strike="noStrike" cap="none"/>
                      </a:pPr>
                      <a:r>
                        <a:rPr lang="en-US" sz="1800" dirty="0"/>
                        <a:t>Wright Wrestling Academy: Jacob Wright 559-553-5928 </a:t>
                      </a:r>
                      <a:endParaRPr sz="1800" dirty="0"/>
                    </a:p>
                  </a:txBody>
                  <a:tcPr marL="91450" marR="91450" marT="45725" marB="45725"/>
                </a:tc>
                <a:extLst>
                  <a:ext uri="{0D108BD9-81ED-4DB2-BD59-A6C34878D82A}">
                    <a16:rowId xmlns:a16="http://schemas.microsoft.com/office/drawing/2014/main" val="3008060518"/>
                  </a:ext>
                </a:extLst>
              </a:tr>
            </a:tbl>
          </a:graphicData>
        </a:graphic>
      </p:graphicFrame>
      <p:pic>
        <p:nvPicPr>
          <p:cNvPr id="6" name="Picture 5" descr="Logo, company name&#10;&#10;Description automatically generated">
            <a:extLst>
              <a:ext uri="{FF2B5EF4-FFF2-40B4-BE49-F238E27FC236}">
                <a16:creationId xmlns:a16="http://schemas.microsoft.com/office/drawing/2014/main" id="{828BB3ED-29AF-AF12-1D06-74A2650AA5B2}"/>
              </a:ext>
            </a:extLst>
          </p:cNvPr>
          <p:cNvPicPr>
            <a:picLocks noChangeAspect="1"/>
          </p:cNvPicPr>
          <p:nvPr/>
        </p:nvPicPr>
        <p:blipFill>
          <a:blip r:embed="rId14"/>
          <a:stretch>
            <a:fillRect/>
          </a:stretch>
        </p:blipFill>
        <p:spPr>
          <a:xfrm flipH="1">
            <a:off x="552449" y="1108844"/>
            <a:ext cx="437660" cy="441445"/>
          </a:xfrm>
          <a:prstGeom prst="rect">
            <a:avLst/>
          </a:prstGeom>
        </p:spPr>
      </p:pic>
      <p:pic>
        <p:nvPicPr>
          <p:cNvPr id="1030" name="Picture 6" descr="PACIFIC MARTIAL ARTS - CLOSED - 27 Photos - 4774 N Blackstone Ave, Fresno,  California - Martial Arts - Phone Number - Yelp">
            <a:extLst>
              <a:ext uri="{FF2B5EF4-FFF2-40B4-BE49-F238E27FC236}">
                <a16:creationId xmlns:a16="http://schemas.microsoft.com/office/drawing/2014/main" id="{B11E439A-D107-F068-5338-6A2A084BA7D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1881" y="2149602"/>
            <a:ext cx="400049" cy="4000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logo of a wrestling team&#10;&#10;Description automatically generated">
            <a:extLst>
              <a:ext uri="{FF2B5EF4-FFF2-40B4-BE49-F238E27FC236}">
                <a16:creationId xmlns:a16="http://schemas.microsoft.com/office/drawing/2014/main" id="{801195CC-FA3F-F87A-79D6-D085DB447A43}"/>
              </a:ext>
            </a:extLst>
          </p:cNvPr>
          <p:cNvPicPr>
            <a:picLocks noChangeAspect="1"/>
          </p:cNvPicPr>
          <p:nvPr/>
        </p:nvPicPr>
        <p:blipFill>
          <a:blip r:embed="rId16"/>
          <a:stretch>
            <a:fillRect/>
          </a:stretch>
        </p:blipFill>
        <p:spPr>
          <a:xfrm>
            <a:off x="457200" y="4703064"/>
            <a:ext cx="557078" cy="557078"/>
          </a:xfrm>
          <a:prstGeom prst="rect">
            <a:avLst/>
          </a:prstGeom>
        </p:spPr>
      </p:pic>
      <p:pic>
        <p:nvPicPr>
          <p:cNvPr id="8" name="Picture 7" descr="A knight on a horse with a sword and shield&#10;&#10;Description automatically generated">
            <a:extLst>
              <a:ext uri="{FF2B5EF4-FFF2-40B4-BE49-F238E27FC236}">
                <a16:creationId xmlns:a16="http://schemas.microsoft.com/office/drawing/2014/main" id="{A7A16AD7-C2D6-3C3B-C5E3-C0EB13D99792}"/>
              </a:ext>
            </a:extLst>
          </p:cNvPr>
          <p:cNvPicPr>
            <a:picLocks noChangeAspect="1"/>
          </p:cNvPicPr>
          <p:nvPr/>
        </p:nvPicPr>
        <p:blipFill>
          <a:blip r:embed="rId17"/>
          <a:stretch>
            <a:fillRect/>
          </a:stretch>
        </p:blipFill>
        <p:spPr>
          <a:xfrm>
            <a:off x="399669" y="4159377"/>
            <a:ext cx="523636" cy="523636"/>
          </a:xfrm>
          <a:prstGeom prst="rect">
            <a:avLst/>
          </a:prstGeom>
        </p:spPr>
      </p:pic>
      <p:pic>
        <p:nvPicPr>
          <p:cNvPr id="3" name="Picture 2" descr="A blue and orange text with a white star&#10;&#10;Description automatically generated">
            <a:extLst>
              <a:ext uri="{FF2B5EF4-FFF2-40B4-BE49-F238E27FC236}">
                <a16:creationId xmlns:a16="http://schemas.microsoft.com/office/drawing/2014/main" id="{BDDE134F-5035-B3AF-9A6E-9F3B3F929E76}"/>
              </a:ext>
            </a:extLst>
          </p:cNvPr>
          <p:cNvPicPr>
            <a:picLocks noChangeAspect="1"/>
          </p:cNvPicPr>
          <p:nvPr/>
        </p:nvPicPr>
        <p:blipFill>
          <a:blip r:embed="rId18"/>
          <a:stretch>
            <a:fillRect/>
          </a:stretch>
        </p:blipFill>
        <p:spPr>
          <a:xfrm>
            <a:off x="505206" y="3181846"/>
            <a:ext cx="553980" cy="464704"/>
          </a:xfrm>
          <a:prstGeom prst="rect">
            <a:avLst/>
          </a:prstGeom>
        </p:spPr>
      </p:pic>
      <p:pic>
        <p:nvPicPr>
          <p:cNvPr id="4" name="Picture 3">
            <a:extLst>
              <a:ext uri="{FF2B5EF4-FFF2-40B4-BE49-F238E27FC236}">
                <a16:creationId xmlns:a16="http://schemas.microsoft.com/office/drawing/2014/main" id="{1C27678E-ED0A-821A-FFFE-CFD544350097}"/>
              </a:ext>
            </a:extLst>
          </p:cNvPr>
          <p:cNvPicPr>
            <a:picLocks noChangeAspect="1"/>
          </p:cNvPicPr>
          <p:nvPr/>
        </p:nvPicPr>
        <p:blipFill>
          <a:blip r:embed="rId19"/>
          <a:srcRect/>
          <a:stretch/>
        </p:blipFill>
        <p:spPr>
          <a:xfrm>
            <a:off x="445008" y="5321808"/>
            <a:ext cx="578882" cy="420624"/>
          </a:xfrm>
          <a:prstGeom prst="rect">
            <a:avLst/>
          </a:prstGeom>
        </p:spPr>
      </p:pic>
      <p:pic>
        <p:nvPicPr>
          <p:cNvPr id="10" name="Picture 9" descr="A black and yellow logo&#10;&#10;Description automatically generated">
            <a:extLst>
              <a:ext uri="{FF2B5EF4-FFF2-40B4-BE49-F238E27FC236}">
                <a16:creationId xmlns:a16="http://schemas.microsoft.com/office/drawing/2014/main" id="{062A7AE5-88FE-04C1-AD0A-7A9BB71EB80A}"/>
              </a:ext>
            </a:extLst>
          </p:cNvPr>
          <p:cNvPicPr>
            <a:picLocks noChangeAspect="1"/>
          </p:cNvPicPr>
          <p:nvPr/>
        </p:nvPicPr>
        <p:blipFill>
          <a:blip r:embed="rId20"/>
          <a:stretch>
            <a:fillRect/>
          </a:stretch>
        </p:blipFill>
        <p:spPr>
          <a:xfrm>
            <a:off x="476122" y="1609343"/>
            <a:ext cx="568918" cy="531087"/>
          </a:xfrm>
          <a:prstGeom prst="rect">
            <a:avLst/>
          </a:prstGeom>
        </p:spPr>
      </p:pic>
      <p:pic>
        <p:nvPicPr>
          <p:cNvPr id="7" name="Picture 6" descr="A logo with a map and text&#10;&#10;Description automatically generated">
            <a:extLst>
              <a:ext uri="{FF2B5EF4-FFF2-40B4-BE49-F238E27FC236}">
                <a16:creationId xmlns:a16="http://schemas.microsoft.com/office/drawing/2014/main" id="{271683D8-D2E4-EC5F-ADA4-03049C231E25}"/>
              </a:ext>
            </a:extLst>
          </p:cNvPr>
          <p:cNvPicPr>
            <a:picLocks noChangeAspect="1"/>
          </p:cNvPicPr>
          <p:nvPr/>
        </p:nvPicPr>
        <p:blipFill>
          <a:blip r:embed="rId21"/>
          <a:stretch>
            <a:fillRect/>
          </a:stretch>
        </p:blipFill>
        <p:spPr>
          <a:xfrm>
            <a:off x="536448" y="2633472"/>
            <a:ext cx="467871" cy="467871"/>
          </a:xfrm>
          <a:prstGeom prst="rect">
            <a:avLst/>
          </a:prstGeom>
        </p:spPr>
      </p:pic>
      <p:pic>
        <p:nvPicPr>
          <p:cNvPr id="9" name="Picture 8" descr="A black and white logo with a star&#10;&#10;Description automatically generated">
            <a:extLst>
              <a:ext uri="{FF2B5EF4-FFF2-40B4-BE49-F238E27FC236}">
                <a16:creationId xmlns:a16="http://schemas.microsoft.com/office/drawing/2014/main" id="{39DE2551-80C7-E702-766E-1292E666419C}"/>
              </a:ext>
            </a:extLst>
          </p:cNvPr>
          <p:cNvPicPr>
            <a:picLocks noChangeAspect="1"/>
          </p:cNvPicPr>
          <p:nvPr/>
        </p:nvPicPr>
        <p:blipFill>
          <a:blip r:embed="rId22"/>
          <a:stretch>
            <a:fillRect/>
          </a:stretch>
        </p:blipFill>
        <p:spPr>
          <a:xfrm>
            <a:off x="97803" y="3694176"/>
            <a:ext cx="1088489" cy="470962"/>
          </a:xfrm>
          <a:prstGeom prst="rect">
            <a:avLst/>
          </a:prstGeom>
        </p:spPr>
      </p:pic>
      <p:pic>
        <p:nvPicPr>
          <p:cNvPr id="11" name="Picture 10" descr="A black and white logo of a lion&#10;&#10;Description automatically generated">
            <a:extLst>
              <a:ext uri="{FF2B5EF4-FFF2-40B4-BE49-F238E27FC236}">
                <a16:creationId xmlns:a16="http://schemas.microsoft.com/office/drawing/2014/main" id="{88998C3B-47F9-AB70-E9A6-DCFDD8CC5CD5}"/>
              </a:ext>
            </a:extLst>
          </p:cNvPr>
          <p:cNvPicPr>
            <a:picLocks noChangeAspect="1"/>
          </p:cNvPicPr>
          <p:nvPr/>
        </p:nvPicPr>
        <p:blipFill>
          <a:blip r:embed="rId23"/>
          <a:stretch>
            <a:fillRect/>
          </a:stretch>
        </p:blipFill>
        <p:spPr>
          <a:xfrm>
            <a:off x="438912" y="512188"/>
            <a:ext cx="630936" cy="59458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Table 29"/>
          <p:cNvGraphicFramePr>
            <a:graphicFrameLocks noGrp="1"/>
          </p:cNvGraphicFramePr>
          <p:nvPr/>
        </p:nvGraphicFramePr>
        <p:xfrm>
          <a:off x="1815277" y="333375"/>
          <a:ext cx="8128000" cy="762000"/>
        </p:xfrm>
        <a:graphic>
          <a:graphicData uri="http://schemas.openxmlformats.org/drawingml/2006/table">
            <a:tbl>
              <a:tblPr firstRow="1" bandRow="1">
                <a:tableStyleId>{9D7B26C5-4107-4FEC-AEDC-1716B250A1EF}</a:tableStyleId>
              </a:tblPr>
              <a:tblGrid>
                <a:gridCol w="8128000">
                  <a:extLst>
                    <a:ext uri="{9D8B030D-6E8A-4147-A177-3AD203B41FA5}">
                      <a16:colId xmlns:a16="http://schemas.microsoft.com/office/drawing/2014/main" val="20000"/>
                    </a:ext>
                  </a:extLst>
                </a:gridCol>
              </a:tblGrid>
              <a:tr h="762000">
                <a:tc>
                  <a:txBody>
                    <a:bodyPr/>
                    <a:lstStyle/>
                    <a:p>
                      <a:pPr algn="ctr"/>
                      <a:r>
                        <a:rPr lang="en-US" sz="3600" dirty="0"/>
                        <a:t>South Valley</a:t>
                      </a:r>
                    </a:p>
                  </a:txBody>
                  <a:tcPr/>
                </a:tc>
                <a:extLst>
                  <a:ext uri="{0D108BD9-81ED-4DB2-BD59-A6C34878D82A}">
                    <a16:rowId xmlns:a16="http://schemas.microsoft.com/office/drawing/2014/main" val="10000"/>
                  </a:ext>
                </a:extLst>
              </a:tr>
            </a:tbl>
          </a:graphicData>
        </a:graphic>
      </p:graphicFrame>
      <p:graphicFrame>
        <p:nvGraphicFramePr>
          <p:cNvPr id="36" name="Table 35"/>
          <p:cNvGraphicFramePr>
            <a:graphicFrameLocks noGrp="1"/>
          </p:cNvGraphicFramePr>
          <p:nvPr>
            <p:extLst>
              <p:ext uri="{D42A27DB-BD31-4B8C-83A1-F6EECF244321}">
                <p14:modId xmlns:p14="http://schemas.microsoft.com/office/powerpoint/2010/main" val="2661801334"/>
              </p:ext>
            </p:extLst>
          </p:nvPr>
        </p:nvGraphicFramePr>
        <p:xfrm>
          <a:off x="1085851" y="1461300"/>
          <a:ext cx="9610724" cy="4749879"/>
        </p:xfrm>
        <a:graphic>
          <a:graphicData uri="http://schemas.openxmlformats.org/drawingml/2006/table">
            <a:tbl>
              <a:tblPr firstRow="1" bandRow="1">
                <a:tableStyleId>{5C22544A-7EE6-4342-B048-85BDC9FD1C3A}</a:tableStyleId>
              </a:tblPr>
              <a:tblGrid>
                <a:gridCol w="9610724">
                  <a:extLst>
                    <a:ext uri="{9D8B030D-6E8A-4147-A177-3AD203B41FA5}">
                      <a16:colId xmlns:a16="http://schemas.microsoft.com/office/drawing/2014/main" val="20000"/>
                    </a:ext>
                  </a:extLst>
                </a:gridCol>
              </a:tblGrid>
              <a:tr h="45720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dirty="0"/>
                        <a:t>Warriors Wrestling Academy (Bakersfield): Matt Lugo </a:t>
                      </a:r>
                      <a:r>
                        <a:rPr lang="en-US" sz="1600" b="0" dirty="0">
                          <a:hlinkClick r:id="rId2"/>
                        </a:rPr>
                        <a:t>warriorsyouthwrestling19@gmail.com</a:t>
                      </a:r>
                      <a:r>
                        <a:rPr lang="en-US" sz="1600" b="0" dirty="0"/>
                        <a:t> </a:t>
                      </a:r>
                    </a:p>
                  </a:txBody>
                  <a:tcPr/>
                </a:tc>
                <a:extLst>
                  <a:ext uri="{0D108BD9-81ED-4DB2-BD59-A6C34878D82A}">
                    <a16:rowId xmlns:a16="http://schemas.microsoft.com/office/drawing/2014/main" val="10000"/>
                  </a:ext>
                </a:extLst>
              </a:tr>
              <a:tr h="53530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latin typeface="Calibri" pitchFamily="34" charset="0"/>
                          <a:cs typeface="Calibri" pitchFamily="34" charset="0"/>
                        </a:rPr>
                        <a:t>Cor Leonis WC: Eddie Machado </a:t>
                      </a:r>
                      <a:r>
                        <a:rPr lang="en-US" sz="1800" b="0" i="0" kern="1200" dirty="0">
                          <a:solidFill>
                            <a:schemeClr val="dk1"/>
                          </a:solidFill>
                          <a:effectLst/>
                          <a:latin typeface="+mn-lt"/>
                          <a:ea typeface="+mn-ea"/>
                          <a:cs typeface="+mn-cs"/>
                        </a:rPr>
                        <a:t>661-421-0172</a:t>
                      </a:r>
                      <a:r>
                        <a:rPr lang="en-US" sz="1600" dirty="0">
                          <a:latin typeface="Calibri" pitchFamily="34" charset="0"/>
                          <a:cs typeface="Calibri" pitchFamily="34" charset="0"/>
                        </a:rPr>
                        <a:t> </a:t>
                      </a:r>
                      <a:r>
                        <a:rPr lang="en-US" sz="1600" dirty="0">
                          <a:latin typeface="Calibri" pitchFamily="34" charset="0"/>
                          <a:cs typeface="Calibri" pitchFamily="34" charset="0"/>
                          <a:hlinkClick r:id="rId3"/>
                        </a:rPr>
                        <a:t>aintnophun@gmail.com</a:t>
                      </a:r>
                      <a:r>
                        <a:rPr lang="en-US" sz="1600" dirty="0">
                          <a:latin typeface="Calibri" pitchFamily="34" charset="0"/>
                          <a:cs typeface="Calibri" pitchFamily="34" charset="0"/>
                        </a:rPr>
                        <a:t> </a:t>
                      </a:r>
                    </a:p>
                  </a:txBody>
                  <a:tcPr/>
                </a:tc>
                <a:extLst>
                  <a:ext uri="{0D108BD9-81ED-4DB2-BD59-A6C34878D82A}">
                    <a16:rowId xmlns:a16="http://schemas.microsoft.com/office/drawing/2014/main" val="10001"/>
                  </a:ext>
                </a:extLst>
              </a:tr>
              <a:tr h="45391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Eastern Sabers WC:  Marcus Gonzalez 661-331-4988 </a:t>
                      </a:r>
                      <a:r>
                        <a:rPr lang="en-US" sz="1800" b="0" i="0" kern="1200" dirty="0">
                          <a:solidFill>
                            <a:schemeClr val="dk1"/>
                          </a:solidFill>
                          <a:effectLst/>
                          <a:latin typeface="+mn-lt"/>
                          <a:ea typeface="+mn-ea"/>
                          <a:cs typeface="+mn-cs"/>
                          <a:hlinkClick r:id="rId4"/>
                        </a:rPr>
                        <a:t>marcusg12@msn.com</a:t>
                      </a:r>
                      <a:r>
                        <a:rPr lang="en-US" sz="1800" b="0" i="0" kern="1200" dirty="0">
                          <a:solidFill>
                            <a:schemeClr val="dk1"/>
                          </a:solidFill>
                          <a:effectLst/>
                          <a:latin typeface="+mn-lt"/>
                          <a:ea typeface="+mn-ea"/>
                          <a:cs typeface="+mn-cs"/>
                        </a:rPr>
                        <a:t> </a:t>
                      </a:r>
                      <a:endParaRPr lang="en-US" sz="1600" dirty="0"/>
                    </a:p>
                  </a:txBody>
                  <a:tcPr/>
                </a:tc>
                <a:extLst>
                  <a:ext uri="{0D108BD9-81ED-4DB2-BD59-A6C34878D82A}">
                    <a16:rowId xmlns:a16="http://schemas.microsoft.com/office/drawing/2014/main" val="10002"/>
                  </a:ext>
                </a:extLst>
              </a:tr>
              <a:tr h="5723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Jr. Drillers WC: Adam Fierro 661-932-6693 </a:t>
                      </a:r>
                      <a:r>
                        <a:rPr lang="en-US" sz="1600" dirty="0">
                          <a:hlinkClick r:id="rId5"/>
                        </a:rPr>
                        <a:t>adam_fierro@kernhigh.org</a:t>
                      </a:r>
                      <a:r>
                        <a:rPr lang="en-US" sz="1600" dirty="0"/>
                        <a:t> </a:t>
                      </a:r>
                    </a:p>
                    <a:p>
                      <a:endParaRPr lang="en-US" sz="1600" dirty="0"/>
                    </a:p>
                  </a:txBody>
                  <a:tcPr/>
                </a:tc>
                <a:extLst>
                  <a:ext uri="{0D108BD9-81ED-4DB2-BD59-A6C34878D82A}">
                    <a16:rowId xmlns:a16="http://schemas.microsoft.com/office/drawing/2014/main" val="10003"/>
                  </a:ext>
                </a:extLst>
              </a:tr>
              <a:tr h="57237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Shafter Youth WC: Eli </a:t>
                      </a:r>
                      <a:r>
                        <a:rPr lang="en-US" sz="1600" dirty="0" err="1"/>
                        <a:t>Espericueta</a:t>
                      </a:r>
                      <a:r>
                        <a:rPr lang="en-US" sz="1600" dirty="0"/>
                        <a:t> 661-809-7348 </a:t>
                      </a:r>
                      <a:r>
                        <a:rPr lang="en-US" sz="1600" dirty="0">
                          <a:hlinkClick r:id="rId6"/>
                        </a:rPr>
                        <a:t>esperi55@hotmail.com</a:t>
                      </a:r>
                      <a:r>
                        <a:rPr lang="en-US" sz="1600" dirty="0"/>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dirty="0"/>
                    </a:p>
                  </a:txBody>
                  <a:tcPr/>
                </a:tc>
                <a:extLst>
                  <a:ext uri="{0D108BD9-81ED-4DB2-BD59-A6C34878D82A}">
                    <a16:rowId xmlns:a16="http://schemas.microsoft.com/office/drawing/2014/main" val="10004"/>
                  </a:ext>
                </a:extLst>
              </a:tr>
              <a:tr h="56710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Wasco</a:t>
                      </a:r>
                      <a:r>
                        <a:rPr lang="en-US" sz="1600" baseline="0" dirty="0"/>
                        <a:t> WC: Alex Gallardo 661-243-5145 </a:t>
                      </a:r>
                      <a:r>
                        <a:rPr lang="en-US" sz="1600" baseline="0" dirty="0">
                          <a:hlinkClick r:id="rId7"/>
                        </a:rPr>
                        <a:t>gallardoalex77@Hotmail.com</a:t>
                      </a:r>
                      <a:r>
                        <a:rPr lang="en-US" sz="1600" baseline="0" dirty="0"/>
                        <a:t> </a:t>
                      </a:r>
                      <a:endParaRPr lang="en-US" sz="1600" dirty="0"/>
                    </a:p>
                  </a:txBody>
                  <a:tcPr/>
                </a:tc>
                <a:extLst>
                  <a:ext uri="{0D108BD9-81ED-4DB2-BD59-A6C34878D82A}">
                    <a16:rowId xmlns:a16="http://schemas.microsoft.com/office/drawing/2014/main" val="10005"/>
                  </a:ext>
                </a:extLst>
              </a:tr>
              <a:tr h="5723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Top Dog WC: Spencer Hill 559-331-2878 </a:t>
                      </a:r>
                      <a:r>
                        <a:rPr lang="en-US" sz="1600" dirty="0">
                          <a:hlinkClick r:id="rId8"/>
                        </a:rPr>
                        <a:t>spencer_hill@kernhigh.org</a:t>
                      </a:r>
                      <a:r>
                        <a:rPr lang="en-US" sz="1600" dirty="0"/>
                        <a:t> </a:t>
                      </a:r>
                    </a:p>
                  </a:txBody>
                  <a:tcPr/>
                </a:tc>
                <a:extLst>
                  <a:ext uri="{0D108BD9-81ED-4DB2-BD59-A6C34878D82A}">
                    <a16:rowId xmlns:a16="http://schemas.microsoft.com/office/drawing/2014/main" val="10006"/>
                  </a:ext>
                </a:extLst>
              </a:tr>
              <a:tr h="4333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Rebel</a:t>
                      </a:r>
                      <a:r>
                        <a:rPr lang="en-US" sz="1600" b="0" baseline="0" dirty="0"/>
                        <a:t> Wrestling Club: Ramon Perez 805-354-9568 </a:t>
                      </a:r>
                      <a:r>
                        <a:rPr lang="en-US" sz="1600" b="0" baseline="0" dirty="0">
                          <a:hlinkClick r:id="rId9"/>
                        </a:rPr>
                        <a:t>ramonperez89@gmail.com</a:t>
                      </a:r>
                      <a:r>
                        <a:rPr lang="en-US" sz="1600" b="0" baseline="0" dirty="0"/>
                        <a:t> </a:t>
                      </a:r>
                      <a:endParaRPr lang="en-US" sz="1600" b="0" dirty="0"/>
                    </a:p>
                  </a:txBody>
                  <a:tcPr/>
                </a:tc>
                <a:extLst>
                  <a:ext uri="{0D108BD9-81ED-4DB2-BD59-A6C34878D82A}">
                    <a16:rowId xmlns:a16="http://schemas.microsoft.com/office/drawing/2014/main" val="10007"/>
                  </a:ext>
                </a:extLst>
              </a:tr>
              <a:tr h="5723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Misfits WC- Porterville: Marcos </a:t>
                      </a:r>
                      <a:r>
                        <a:rPr lang="en-US" sz="1600" b="0" dirty="0" err="1"/>
                        <a:t>Benevides</a:t>
                      </a:r>
                      <a:r>
                        <a:rPr lang="en-US" sz="1600" b="0" dirty="0"/>
                        <a:t> 559-359-7926 </a:t>
                      </a:r>
                      <a:r>
                        <a:rPr lang="en-US" sz="1600" b="0" i="0" u="none" strike="noStrike" kern="1200" cap="none" dirty="0">
                          <a:solidFill>
                            <a:schemeClr val="dk1"/>
                          </a:solidFill>
                          <a:effectLst/>
                          <a:latin typeface="+mn-lt"/>
                          <a:ea typeface="Calibri"/>
                          <a:cs typeface="Calibri"/>
                          <a:hlinkClick r:id="rId10"/>
                        </a:rPr>
                        <a:t>cmambj@yahoo.com</a:t>
                      </a:r>
                      <a:r>
                        <a:rPr lang="en-US" sz="1600" b="0" i="0" u="none" strike="noStrike" kern="1200" cap="none" dirty="0">
                          <a:solidFill>
                            <a:schemeClr val="dk1"/>
                          </a:solidFill>
                          <a:effectLst/>
                          <a:latin typeface="+mn-lt"/>
                          <a:ea typeface="Calibri"/>
                          <a:cs typeface="Calibri"/>
                        </a:rPr>
                        <a:t> </a:t>
                      </a:r>
                      <a:endParaRPr lang="en-US" sz="1600" b="0" dirty="0"/>
                    </a:p>
                  </a:txBody>
                  <a:tcPr/>
                </a:tc>
                <a:extLst>
                  <a:ext uri="{0D108BD9-81ED-4DB2-BD59-A6C34878D82A}">
                    <a16:rowId xmlns:a16="http://schemas.microsoft.com/office/drawing/2014/main" val="10008"/>
                  </a:ext>
                </a:extLst>
              </a:tr>
            </a:tbl>
          </a:graphicData>
        </a:graphic>
      </p:graphicFrame>
      <p:pic>
        <p:nvPicPr>
          <p:cNvPr id="1027" name="Picture 3" descr="C:\Users\hernandeza\Desktop\shafter.jpg"/>
          <p:cNvPicPr>
            <a:picLocks noChangeAspect="1" noChangeArrowheads="1"/>
          </p:cNvPicPr>
          <p:nvPr/>
        </p:nvPicPr>
        <p:blipFill>
          <a:blip r:embed="rId11" cstate="print"/>
          <a:srcRect/>
          <a:stretch>
            <a:fillRect/>
          </a:stretch>
        </p:blipFill>
        <p:spPr bwMode="auto">
          <a:xfrm>
            <a:off x="501948" y="3564865"/>
            <a:ext cx="394184" cy="386301"/>
          </a:xfrm>
          <a:prstGeom prst="rect">
            <a:avLst/>
          </a:prstGeom>
          <a:noFill/>
        </p:spPr>
      </p:pic>
      <p:sp>
        <p:nvSpPr>
          <p:cNvPr id="10242" name="AutoShape 2" descr="Displaying logo sm wings (1).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44" name="AutoShape 4" descr="Displaying logo sm wings (1).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46" name="AutoShape 6" descr="Displaying logo sm wings (1).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 name="Picture 2" descr="C:\Users\hernandeza\Desktop\drillerlogo.jpeg"/>
          <p:cNvPicPr>
            <a:picLocks noChangeAspect="1" noChangeArrowheads="1"/>
          </p:cNvPicPr>
          <p:nvPr/>
        </p:nvPicPr>
        <p:blipFill>
          <a:blip r:embed="rId12" cstate="print"/>
          <a:srcRect/>
          <a:stretch>
            <a:fillRect/>
          </a:stretch>
        </p:blipFill>
        <p:spPr bwMode="auto">
          <a:xfrm flipH="1">
            <a:off x="496785" y="2987607"/>
            <a:ext cx="450369" cy="450369"/>
          </a:xfrm>
          <a:prstGeom prst="rect">
            <a:avLst/>
          </a:prstGeom>
          <a:noFill/>
        </p:spPr>
      </p:pic>
      <p:pic>
        <p:nvPicPr>
          <p:cNvPr id="28" name="Picture 27" descr="wascot.png"/>
          <p:cNvPicPr>
            <a:picLocks noChangeAspect="1"/>
          </p:cNvPicPr>
          <p:nvPr/>
        </p:nvPicPr>
        <p:blipFill>
          <a:blip r:embed="rId13" cstate="print"/>
          <a:stretch>
            <a:fillRect/>
          </a:stretch>
        </p:blipFill>
        <p:spPr>
          <a:xfrm>
            <a:off x="460176" y="4156751"/>
            <a:ext cx="474814" cy="362372"/>
          </a:xfrm>
          <a:prstGeom prst="rect">
            <a:avLst/>
          </a:prstGeom>
        </p:spPr>
      </p:pic>
      <p:pic>
        <p:nvPicPr>
          <p:cNvPr id="5" name="Picture 4" descr="Logo, company name&#10;&#10;Description automatically generated">
            <a:extLst>
              <a:ext uri="{FF2B5EF4-FFF2-40B4-BE49-F238E27FC236}">
                <a16:creationId xmlns:a16="http://schemas.microsoft.com/office/drawing/2014/main" id="{94750ED5-45B0-8377-B763-455BB4D2054F}"/>
              </a:ext>
            </a:extLst>
          </p:cNvPr>
          <p:cNvPicPr>
            <a:picLocks noChangeAspect="1"/>
          </p:cNvPicPr>
          <p:nvPr/>
        </p:nvPicPr>
        <p:blipFill>
          <a:blip r:embed="rId14"/>
          <a:stretch>
            <a:fillRect/>
          </a:stretch>
        </p:blipFill>
        <p:spPr>
          <a:xfrm>
            <a:off x="451458" y="2447925"/>
            <a:ext cx="543764" cy="495172"/>
          </a:xfrm>
          <a:prstGeom prst="rect">
            <a:avLst/>
          </a:prstGeom>
        </p:spPr>
      </p:pic>
      <p:pic>
        <p:nvPicPr>
          <p:cNvPr id="7" name="Picture 6" descr="Logo&#10;&#10;Description automatically generated">
            <a:extLst>
              <a:ext uri="{FF2B5EF4-FFF2-40B4-BE49-F238E27FC236}">
                <a16:creationId xmlns:a16="http://schemas.microsoft.com/office/drawing/2014/main" id="{E9923054-DD05-FF89-9614-A5DD9F735C19}"/>
              </a:ext>
            </a:extLst>
          </p:cNvPr>
          <p:cNvPicPr>
            <a:picLocks noChangeAspect="1"/>
          </p:cNvPicPr>
          <p:nvPr/>
        </p:nvPicPr>
        <p:blipFill>
          <a:blip r:embed="rId15"/>
          <a:stretch>
            <a:fillRect/>
          </a:stretch>
        </p:blipFill>
        <p:spPr>
          <a:xfrm>
            <a:off x="416895" y="4705350"/>
            <a:ext cx="562047" cy="527036"/>
          </a:xfrm>
          <a:prstGeom prst="rect">
            <a:avLst/>
          </a:prstGeom>
        </p:spPr>
      </p:pic>
      <p:pic>
        <p:nvPicPr>
          <p:cNvPr id="3" name="Picture 4" descr="C:\Users\hernandeza\Desktop\misfits.png">
            <a:extLst>
              <a:ext uri="{FF2B5EF4-FFF2-40B4-BE49-F238E27FC236}">
                <a16:creationId xmlns:a16="http://schemas.microsoft.com/office/drawing/2014/main" id="{A4BC3D9F-B6A8-07B5-6E6C-ABB20D075826}"/>
              </a:ext>
            </a:extLst>
          </p:cNvPr>
          <p:cNvPicPr>
            <a:picLocks noChangeAspect="1" noChangeArrowheads="1"/>
          </p:cNvPicPr>
          <p:nvPr/>
        </p:nvPicPr>
        <p:blipFill>
          <a:blip r:embed="rId16" cstate="print"/>
          <a:srcRect/>
          <a:stretch>
            <a:fillRect/>
          </a:stretch>
        </p:blipFill>
        <p:spPr bwMode="auto">
          <a:xfrm>
            <a:off x="466725" y="5708747"/>
            <a:ext cx="444277" cy="444277"/>
          </a:xfrm>
          <a:prstGeom prst="rect">
            <a:avLst/>
          </a:prstGeom>
          <a:noFill/>
        </p:spPr>
      </p:pic>
      <p:pic>
        <p:nvPicPr>
          <p:cNvPr id="2050" name="Picture 2" descr="Staff Directory | Mira Monte High School">
            <a:extLst>
              <a:ext uri="{FF2B5EF4-FFF2-40B4-BE49-F238E27FC236}">
                <a16:creationId xmlns:a16="http://schemas.microsoft.com/office/drawing/2014/main" id="{44C2E9BE-D198-AD52-9E0C-55C91C2F1F7C}"/>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28625" y="1885950"/>
            <a:ext cx="585788" cy="5857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logo with crossed axes&#10;&#10;Description automatically generated">
            <a:extLst>
              <a:ext uri="{FF2B5EF4-FFF2-40B4-BE49-F238E27FC236}">
                <a16:creationId xmlns:a16="http://schemas.microsoft.com/office/drawing/2014/main" id="{5EE3CDD4-DB7A-FC40-6313-0413BB8477AF}"/>
              </a:ext>
            </a:extLst>
          </p:cNvPr>
          <p:cNvPicPr>
            <a:picLocks noChangeAspect="1"/>
          </p:cNvPicPr>
          <p:nvPr/>
        </p:nvPicPr>
        <p:blipFill>
          <a:blip r:embed="rId18"/>
          <a:stretch>
            <a:fillRect/>
          </a:stretch>
        </p:blipFill>
        <p:spPr>
          <a:xfrm>
            <a:off x="448464" y="1390649"/>
            <a:ext cx="484986" cy="470363"/>
          </a:xfrm>
          <a:prstGeom prst="rect">
            <a:avLst/>
          </a:prstGeom>
        </p:spPr>
      </p:pic>
      <p:pic>
        <p:nvPicPr>
          <p:cNvPr id="9" name="Picture 8" descr="A logo of a warrior&#10;&#10;Description automatically generated">
            <a:extLst>
              <a:ext uri="{FF2B5EF4-FFF2-40B4-BE49-F238E27FC236}">
                <a16:creationId xmlns:a16="http://schemas.microsoft.com/office/drawing/2014/main" id="{71516BEF-E62B-6716-AA1D-D900567B48E8}"/>
              </a:ext>
            </a:extLst>
          </p:cNvPr>
          <p:cNvPicPr>
            <a:picLocks noChangeAspect="1"/>
          </p:cNvPicPr>
          <p:nvPr/>
        </p:nvPicPr>
        <p:blipFill>
          <a:blip r:embed="rId19"/>
          <a:stretch>
            <a:fillRect/>
          </a:stretch>
        </p:blipFill>
        <p:spPr>
          <a:xfrm>
            <a:off x="483465" y="5105399"/>
            <a:ext cx="448843" cy="581027"/>
          </a:xfrm>
          <a:prstGeom prst="rect">
            <a:avLst/>
          </a:prstGeom>
        </p:spPr>
      </p:pic>
    </p:spTree>
    <p:extLst>
      <p:ext uri="{BB962C8B-B14F-4D97-AF65-F5344CB8AC3E}">
        <p14:creationId xmlns:p14="http://schemas.microsoft.com/office/powerpoint/2010/main" val="423809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richgrove.png"/>
          <p:cNvPicPr>
            <a:picLocks noChangeAspect="1"/>
          </p:cNvPicPr>
          <p:nvPr/>
        </p:nvPicPr>
        <p:blipFill>
          <a:blip r:embed="rId3" cstate="print"/>
          <a:stretch>
            <a:fillRect/>
          </a:stretch>
        </p:blipFill>
        <p:spPr>
          <a:xfrm>
            <a:off x="437928" y="801806"/>
            <a:ext cx="340541" cy="468634"/>
          </a:xfrm>
          <a:prstGeom prst="rect">
            <a:avLst/>
          </a:prstGeom>
        </p:spPr>
      </p:pic>
      <p:graphicFrame>
        <p:nvGraphicFramePr>
          <p:cNvPr id="21" name="Table 20"/>
          <p:cNvGraphicFramePr>
            <a:graphicFrameLocks noGrp="1"/>
          </p:cNvGraphicFramePr>
          <p:nvPr>
            <p:extLst>
              <p:ext uri="{D42A27DB-BD31-4B8C-83A1-F6EECF244321}">
                <p14:modId xmlns:p14="http://schemas.microsoft.com/office/powerpoint/2010/main" val="590892414"/>
              </p:ext>
            </p:extLst>
          </p:nvPr>
        </p:nvGraphicFramePr>
        <p:xfrm>
          <a:off x="1076325" y="362308"/>
          <a:ext cx="9669485" cy="6059196"/>
        </p:xfrm>
        <a:graphic>
          <a:graphicData uri="http://schemas.openxmlformats.org/drawingml/2006/table">
            <a:tbl>
              <a:tblPr firstRow="1" bandRow="1">
                <a:tableStyleId>{5C22544A-7EE6-4342-B048-85BDC9FD1C3A}</a:tableStyleId>
              </a:tblPr>
              <a:tblGrid>
                <a:gridCol w="9669485">
                  <a:extLst>
                    <a:ext uri="{9D8B030D-6E8A-4147-A177-3AD203B41FA5}">
                      <a16:colId xmlns:a16="http://schemas.microsoft.com/office/drawing/2014/main" val="20000"/>
                    </a:ext>
                  </a:extLst>
                </a:gridCol>
              </a:tblGrid>
              <a:tr h="4744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Diablos WC: Crystal Montalvo 559-309-9949 </a:t>
                      </a:r>
                      <a:r>
                        <a:rPr lang="en-US" sz="1800" dirty="0">
                          <a:hlinkClick r:id="rId4"/>
                        </a:rPr>
                        <a:t>diablowrestling2019@gmail.com</a:t>
                      </a:r>
                      <a:r>
                        <a:rPr lang="en-US" sz="1800" dirty="0"/>
                        <a:t> </a:t>
                      </a:r>
                    </a:p>
                  </a:txBody>
                  <a:tcPr/>
                </a:tc>
                <a:extLst>
                  <a:ext uri="{0D108BD9-81ED-4DB2-BD59-A6C34878D82A}">
                    <a16:rowId xmlns:a16="http://schemas.microsoft.com/office/drawing/2014/main" val="10000"/>
                  </a:ext>
                </a:extLst>
              </a:tr>
              <a:tr h="4744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a:t>Richgrove</a:t>
                      </a:r>
                      <a:r>
                        <a:rPr lang="en-US" sz="1800" dirty="0"/>
                        <a:t> WC K-8</a:t>
                      </a:r>
                      <a:r>
                        <a:rPr lang="en-US" sz="1800" baseline="30000" dirty="0"/>
                        <a:t>th</a:t>
                      </a:r>
                      <a:r>
                        <a:rPr lang="en-US" sz="1800" dirty="0"/>
                        <a:t>:  Albert Sabado</a:t>
                      </a:r>
                      <a:r>
                        <a:rPr lang="en-US" sz="1800" baseline="0" dirty="0"/>
                        <a:t> 661-201-6099 </a:t>
                      </a:r>
                      <a:r>
                        <a:rPr lang="en-US" sz="1800" baseline="0" dirty="0">
                          <a:hlinkClick r:id="rId5"/>
                        </a:rPr>
                        <a:t>alberts@richgrove.org</a:t>
                      </a:r>
                      <a:r>
                        <a:rPr lang="en-US" sz="1800" baseline="0" dirty="0"/>
                        <a:t>  </a:t>
                      </a:r>
                      <a:endParaRPr lang="en-US" sz="1800" dirty="0"/>
                    </a:p>
                  </a:txBody>
                  <a:tcPr/>
                </a:tc>
                <a:extLst>
                  <a:ext uri="{0D108BD9-81ED-4DB2-BD59-A6C34878D82A}">
                    <a16:rowId xmlns:a16="http://schemas.microsoft.com/office/drawing/2014/main" val="10001"/>
                  </a:ext>
                </a:extLst>
              </a:tr>
              <a:tr h="4744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Wasco Elementary District: Michael Polly 661-758-7130 </a:t>
                      </a:r>
                      <a:r>
                        <a:rPr lang="en-US" sz="1800" b="0" i="0" kern="1200" dirty="0">
                          <a:solidFill>
                            <a:schemeClr val="dk1"/>
                          </a:solidFill>
                          <a:effectLst/>
                          <a:latin typeface="+mn-lt"/>
                          <a:ea typeface="+mn-ea"/>
                          <a:cs typeface="+mn-cs"/>
                          <a:hlinkClick r:id="rId6"/>
                        </a:rPr>
                        <a:t>mipolley@wuesd.org</a:t>
                      </a:r>
                      <a:r>
                        <a:rPr lang="en-US" sz="1800" b="0" i="0" kern="1200" dirty="0">
                          <a:solidFill>
                            <a:schemeClr val="dk1"/>
                          </a:solidFill>
                          <a:effectLst/>
                          <a:latin typeface="+mn-lt"/>
                          <a:ea typeface="+mn-ea"/>
                          <a:cs typeface="+mn-cs"/>
                        </a:rPr>
                        <a:t> </a:t>
                      </a:r>
                    </a:p>
                  </a:txBody>
                  <a:tcPr/>
                </a:tc>
                <a:extLst>
                  <a:ext uri="{0D108BD9-81ED-4DB2-BD59-A6C34878D82A}">
                    <a16:rowId xmlns:a16="http://schemas.microsoft.com/office/drawing/2014/main" val="10002"/>
                  </a:ext>
                </a:extLst>
              </a:tr>
              <a:tr h="4744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a:t>Nexgen</a:t>
                      </a:r>
                      <a:r>
                        <a:rPr lang="en-US" sz="1800" dirty="0"/>
                        <a:t> RTC: Torrey Casper 951-595-6459 </a:t>
                      </a:r>
                      <a:r>
                        <a:rPr lang="en-US" sz="1800" dirty="0">
                          <a:hlinkClick r:id="rId7"/>
                        </a:rPr>
                        <a:t>tlcasper.vision@gmail.com</a:t>
                      </a:r>
                      <a:r>
                        <a:rPr lang="en-US" sz="1800" dirty="0"/>
                        <a:t> </a:t>
                      </a:r>
                    </a:p>
                  </a:txBody>
                  <a:tcPr/>
                </a:tc>
                <a:extLst>
                  <a:ext uri="{0D108BD9-81ED-4DB2-BD59-A6C34878D82A}">
                    <a16:rowId xmlns:a16="http://schemas.microsoft.com/office/drawing/2014/main" val="10003"/>
                  </a:ext>
                </a:extLst>
              </a:tr>
              <a:tr h="2910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Tehachapi Valley WC: Erick Parker 661-703-5073   </a:t>
                      </a:r>
                      <a:r>
                        <a:rPr lang="en-US" sz="1800" b="0" i="0" kern="1200" dirty="0">
                          <a:solidFill>
                            <a:schemeClr val="dk1"/>
                          </a:solidFill>
                          <a:effectLst/>
                          <a:latin typeface="+mn-lt"/>
                          <a:ea typeface="+mn-ea"/>
                          <a:cs typeface="+mn-cs"/>
                          <a:hlinkClick r:id="rId8"/>
                        </a:rPr>
                        <a:t>ebrewsterparker@yahoo.com</a:t>
                      </a:r>
                      <a:r>
                        <a:rPr lang="en-US" sz="1800" b="0" i="0" kern="1200" dirty="0">
                          <a:solidFill>
                            <a:schemeClr val="dk1"/>
                          </a:solidFill>
                          <a:effectLst/>
                          <a:latin typeface="+mn-lt"/>
                          <a:ea typeface="+mn-ea"/>
                          <a:cs typeface="+mn-cs"/>
                        </a:rPr>
                        <a:t> </a:t>
                      </a:r>
                      <a:endParaRPr lang="en-US" sz="1800" dirty="0"/>
                    </a:p>
                  </a:txBody>
                  <a:tcPr/>
                </a:tc>
                <a:extLst>
                  <a:ext uri="{0D108BD9-81ED-4DB2-BD59-A6C34878D82A}">
                    <a16:rowId xmlns:a16="http://schemas.microsoft.com/office/drawing/2014/main" val="10004"/>
                  </a:ext>
                </a:extLst>
              </a:tr>
              <a:tr h="4744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Burton Bulldogs K-8</a:t>
                      </a:r>
                      <a:r>
                        <a:rPr lang="en-US" sz="1800" baseline="30000" dirty="0"/>
                        <a:t>th</a:t>
                      </a:r>
                      <a:r>
                        <a:rPr lang="en-US" sz="1800" dirty="0"/>
                        <a:t>: Jose Tapia 559-359-7312 </a:t>
                      </a:r>
                      <a:r>
                        <a:rPr lang="en-US" sz="1800" dirty="0">
                          <a:hlinkClick r:id="rId9"/>
                        </a:rPr>
                        <a:t>jose.tapia32@yahoo.com</a:t>
                      </a:r>
                      <a:r>
                        <a:rPr lang="en-US" sz="1800" dirty="0"/>
                        <a:t> </a:t>
                      </a:r>
                    </a:p>
                  </a:txBody>
                  <a:tcPr/>
                </a:tc>
                <a:extLst>
                  <a:ext uri="{0D108BD9-81ED-4DB2-BD59-A6C34878D82A}">
                    <a16:rowId xmlns:a16="http://schemas.microsoft.com/office/drawing/2014/main" val="10005"/>
                  </a:ext>
                </a:extLst>
              </a:tr>
              <a:tr h="47445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dirty="0"/>
                        <a:t>John Muir MS: David Bega 559-302-7286 </a:t>
                      </a:r>
                      <a:r>
                        <a:rPr lang="en-US" sz="1800" b="0" dirty="0">
                          <a:hlinkClick r:id="rId10"/>
                        </a:rPr>
                        <a:t>BBSPnE@gmail.com</a:t>
                      </a:r>
                      <a:r>
                        <a:rPr lang="en-US" sz="1800" b="0" dirty="0"/>
                        <a:t>   </a:t>
                      </a:r>
                    </a:p>
                  </a:txBody>
                  <a:tcPr/>
                </a:tc>
                <a:extLst>
                  <a:ext uri="{0D108BD9-81ED-4DB2-BD59-A6C34878D82A}">
                    <a16:rowId xmlns:a16="http://schemas.microsoft.com/office/drawing/2014/main" val="10006"/>
                  </a:ext>
                </a:extLst>
              </a:tr>
              <a:tr h="47445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latin typeface="Calibri" pitchFamily="34" charset="0"/>
                          <a:cs typeface="Calibri" pitchFamily="34" charset="0"/>
                        </a:rPr>
                        <a:t>Tulare Titans: </a:t>
                      </a:r>
                      <a:r>
                        <a:rPr lang="en-US" sz="1800" b="1" i="0" kern="1200" baseline="0" dirty="0">
                          <a:solidFill>
                            <a:schemeClr val="dk1"/>
                          </a:solidFill>
                          <a:latin typeface="Calibri" pitchFamily="34" charset="0"/>
                          <a:ea typeface="+mn-ea"/>
                          <a:cs typeface="Calibri" pitchFamily="34" charset="0"/>
                        </a:rPr>
                        <a:t> Zee Enriquez</a:t>
                      </a:r>
                      <a:r>
                        <a:rPr lang="en-US" sz="1800" b="0" i="0" kern="1200" baseline="0" dirty="0">
                          <a:solidFill>
                            <a:schemeClr val="dk1"/>
                          </a:solidFill>
                          <a:latin typeface="Calibri" pitchFamily="34" charset="0"/>
                          <a:ea typeface="+mn-ea"/>
                          <a:cs typeface="Calibri" pitchFamily="34" charset="0"/>
                        </a:rPr>
                        <a:t> 559-804-7381 </a:t>
                      </a:r>
                      <a:r>
                        <a:rPr lang="en-US" sz="1800" b="0" i="0" kern="1200" baseline="0" dirty="0">
                          <a:solidFill>
                            <a:schemeClr val="dk1"/>
                          </a:solidFill>
                          <a:latin typeface="Calibri" pitchFamily="34" charset="0"/>
                          <a:ea typeface="+mn-ea"/>
                          <a:cs typeface="Calibri" pitchFamily="34" charset="0"/>
                          <a:hlinkClick r:id="rId11"/>
                        </a:rPr>
                        <a:t>zee.Enriquez@gmail.com</a:t>
                      </a:r>
                      <a:r>
                        <a:rPr lang="en-US" sz="1800" b="0" i="0" kern="1200" baseline="0" dirty="0">
                          <a:solidFill>
                            <a:schemeClr val="dk1"/>
                          </a:solidFill>
                          <a:latin typeface="Calibri" pitchFamily="34" charset="0"/>
                          <a:ea typeface="+mn-ea"/>
                          <a:cs typeface="Calibri" pitchFamily="34" charset="0"/>
                        </a:rPr>
                        <a:t> </a:t>
                      </a:r>
                      <a:endParaRPr lang="en-US" sz="1800" b="0" i="0" kern="1200" dirty="0">
                        <a:solidFill>
                          <a:schemeClr val="dk1"/>
                        </a:solidFill>
                        <a:latin typeface="Calibri" pitchFamily="34" charset="0"/>
                        <a:ea typeface="+mn-ea"/>
                        <a:cs typeface="Calibri" pitchFamily="34" charset="0"/>
                      </a:endParaRPr>
                    </a:p>
                  </a:txBody>
                  <a:tcPr/>
                </a:tc>
                <a:extLst>
                  <a:ext uri="{0D108BD9-81ED-4DB2-BD59-A6C34878D82A}">
                    <a16:rowId xmlns:a16="http://schemas.microsoft.com/office/drawing/2014/main" val="10007"/>
                  </a:ext>
                </a:extLst>
              </a:tr>
              <a:tr h="47445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dirty="0"/>
                        <a:t>Scots WC: Addison Hay 661-204-5702 </a:t>
                      </a:r>
                      <a:r>
                        <a:rPr lang="en-US" sz="1800" b="0" dirty="0">
                          <a:hlinkClick r:id="rId12"/>
                        </a:rPr>
                        <a:t>addi5ska@gmail.com</a:t>
                      </a:r>
                      <a:r>
                        <a:rPr lang="en-US" sz="1800" b="0" dirty="0"/>
                        <a:t> </a:t>
                      </a:r>
                    </a:p>
                  </a:txBody>
                  <a:tcPr/>
                </a:tc>
                <a:extLst>
                  <a:ext uri="{0D108BD9-81ED-4DB2-BD59-A6C34878D82A}">
                    <a16:rowId xmlns:a16="http://schemas.microsoft.com/office/drawing/2014/main" val="10008"/>
                  </a:ext>
                </a:extLst>
              </a:tr>
              <a:tr h="47445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dirty="0"/>
                        <a:t>Lion of Juda WC: Moses Delfin 661-444-4397 </a:t>
                      </a:r>
                      <a:r>
                        <a:rPr lang="en-US" sz="1800" b="0" dirty="0">
                          <a:hlinkClick r:id="rId13"/>
                        </a:rPr>
                        <a:t>moses@ljwrestling.net</a:t>
                      </a:r>
                      <a:r>
                        <a:rPr lang="en-US" sz="1800" b="0" dirty="0"/>
                        <a:t> </a:t>
                      </a:r>
                    </a:p>
                  </a:txBody>
                  <a:tcPr/>
                </a:tc>
                <a:extLst>
                  <a:ext uri="{0D108BD9-81ED-4DB2-BD59-A6C34878D82A}">
                    <a16:rowId xmlns:a16="http://schemas.microsoft.com/office/drawing/2014/main" val="10009"/>
                  </a:ext>
                </a:extLst>
              </a:tr>
              <a:tr h="47445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dirty="0"/>
                        <a:t>Mat Mechanics:  Mario Sandoval 559-853-8498 </a:t>
                      </a:r>
                      <a:r>
                        <a:rPr lang="en-US" sz="1800" b="0" dirty="0">
                          <a:hlinkClick r:id="rId14"/>
                        </a:rPr>
                        <a:t>mario.sandoval7372@gmail.com</a:t>
                      </a:r>
                      <a:r>
                        <a:rPr lang="en-US" sz="1800" b="0" dirty="0"/>
                        <a:t> </a:t>
                      </a:r>
                    </a:p>
                  </a:txBody>
                  <a:tcPr/>
                </a:tc>
                <a:extLst>
                  <a:ext uri="{0D108BD9-81ED-4DB2-BD59-A6C34878D82A}">
                    <a16:rowId xmlns:a16="http://schemas.microsoft.com/office/drawing/2014/main" val="3156556632"/>
                  </a:ext>
                </a:extLst>
              </a:tr>
              <a:tr h="47445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dirty="0"/>
                        <a:t>Pioneer MS (Porterville): Mario Sandoval 559-853-8498 </a:t>
                      </a:r>
                      <a:r>
                        <a:rPr lang="en-US" sz="1800" b="0" dirty="0">
                          <a:hlinkClick r:id="rId14"/>
                        </a:rPr>
                        <a:t>mario.sandoval7372@gmail.com</a:t>
                      </a:r>
                      <a:r>
                        <a:rPr lang="en-US" sz="1800" b="0" dirty="0"/>
                        <a:t> </a:t>
                      </a:r>
                    </a:p>
                  </a:txBody>
                  <a:tcPr/>
                </a:tc>
                <a:extLst>
                  <a:ext uri="{0D108BD9-81ED-4DB2-BD59-A6C34878D82A}">
                    <a16:rowId xmlns:a16="http://schemas.microsoft.com/office/drawing/2014/main" val="1726381457"/>
                  </a:ext>
                </a:extLst>
              </a:tr>
              <a:tr h="47445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dirty="0"/>
                        <a:t>Warriors Wrestling Academy (Solvang): Raul Sandoval</a:t>
                      </a:r>
                    </a:p>
                  </a:txBody>
                  <a:tcPr/>
                </a:tc>
                <a:extLst>
                  <a:ext uri="{0D108BD9-81ED-4DB2-BD59-A6C34878D82A}">
                    <a16:rowId xmlns:a16="http://schemas.microsoft.com/office/drawing/2014/main" val="422916294"/>
                  </a:ext>
                </a:extLst>
              </a:tr>
            </a:tbl>
          </a:graphicData>
        </a:graphic>
      </p:graphicFrame>
      <p:sp>
        <p:nvSpPr>
          <p:cNvPr id="9218" name="AutoShape 2" descr="Displaying image1.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220" name="AutoShape 4" descr="Displaying image1.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222" name="AutoShape 6" descr="Displaying image1.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42" name="AutoShape 2" descr="Displaying Eastern_Sabers logo_HiRes.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32EC545C-3BAF-7184-6FD8-3142BA7BA96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7290" y="1338556"/>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Logo&#10;&#10;Description automatically generated">
            <a:extLst>
              <a:ext uri="{FF2B5EF4-FFF2-40B4-BE49-F238E27FC236}">
                <a16:creationId xmlns:a16="http://schemas.microsoft.com/office/drawing/2014/main" id="{F1E1A5F0-86E3-4ADE-59E2-1EBB94044788}"/>
              </a:ext>
            </a:extLst>
          </p:cNvPr>
          <p:cNvPicPr>
            <a:picLocks noChangeAspect="1"/>
          </p:cNvPicPr>
          <p:nvPr/>
        </p:nvPicPr>
        <p:blipFill>
          <a:blip r:embed="rId16"/>
          <a:stretch>
            <a:fillRect/>
          </a:stretch>
        </p:blipFill>
        <p:spPr>
          <a:xfrm>
            <a:off x="371220" y="1790700"/>
            <a:ext cx="447929" cy="473164"/>
          </a:xfrm>
          <a:prstGeom prst="rect">
            <a:avLst/>
          </a:prstGeom>
        </p:spPr>
      </p:pic>
      <p:pic>
        <p:nvPicPr>
          <p:cNvPr id="4" name="Picture 3" descr="tehachapi.png">
            <a:extLst>
              <a:ext uri="{FF2B5EF4-FFF2-40B4-BE49-F238E27FC236}">
                <a16:creationId xmlns:a16="http://schemas.microsoft.com/office/drawing/2014/main" id="{6A5307AD-27E5-FCE4-D509-A156ED97CECF}"/>
              </a:ext>
            </a:extLst>
          </p:cNvPr>
          <p:cNvPicPr>
            <a:picLocks noChangeAspect="1"/>
          </p:cNvPicPr>
          <p:nvPr/>
        </p:nvPicPr>
        <p:blipFill>
          <a:blip r:embed="rId17" cstate="print"/>
          <a:stretch>
            <a:fillRect/>
          </a:stretch>
        </p:blipFill>
        <p:spPr>
          <a:xfrm>
            <a:off x="390357" y="2294324"/>
            <a:ext cx="407510" cy="306001"/>
          </a:xfrm>
          <a:prstGeom prst="rect">
            <a:avLst/>
          </a:prstGeom>
        </p:spPr>
      </p:pic>
      <p:pic>
        <p:nvPicPr>
          <p:cNvPr id="2" name="Picture 1" descr="burton.png">
            <a:extLst>
              <a:ext uri="{FF2B5EF4-FFF2-40B4-BE49-F238E27FC236}">
                <a16:creationId xmlns:a16="http://schemas.microsoft.com/office/drawing/2014/main" id="{4366F926-DFE1-2F94-2D53-4C91AC0B2B51}"/>
              </a:ext>
            </a:extLst>
          </p:cNvPr>
          <p:cNvPicPr>
            <a:picLocks noChangeAspect="1"/>
          </p:cNvPicPr>
          <p:nvPr/>
        </p:nvPicPr>
        <p:blipFill>
          <a:blip r:embed="rId18" cstate="print"/>
          <a:stretch>
            <a:fillRect/>
          </a:stretch>
        </p:blipFill>
        <p:spPr>
          <a:xfrm>
            <a:off x="334860" y="2674834"/>
            <a:ext cx="446972" cy="418419"/>
          </a:xfrm>
          <a:prstGeom prst="rect">
            <a:avLst/>
          </a:prstGeom>
        </p:spPr>
      </p:pic>
      <p:pic>
        <p:nvPicPr>
          <p:cNvPr id="6" name="Picture 5" descr="Titans_Wrestling_Logo_Update_GIF2.gif">
            <a:extLst>
              <a:ext uri="{FF2B5EF4-FFF2-40B4-BE49-F238E27FC236}">
                <a16:creationId xmlns:a16="http://schemas.microsoft.com/office/drawing/2014/main" id="{61E3A23F-32B0-1937-7C9E-D3D913B16D3B}"/>
              </a:ext>
            </a:extLst>
          </p:cNvPr>
          <p:cNvPicPr>
            <a:picLocks noChangeAspect="1"/>
          </p:cNvPicPr>
          <p:nvPr/>
        </p:nvPicPr>
        <p:blipFill>
          <a:blip r:embed="rId19" cstate="print"/>
          <a:stretch>
            <a:fillRect/>
          </a:stretch>
        </p:blipFill>
        <p:spPr>
          <a:xfrm>
            <a:off x="350912" y="3552825"/>
            <a:ext cx="426042" cy="398591"/>
          </a:xfrm>
          <a:prstGeom prst="rect">
            <a:avLst/>
          </a:prstGeom>
        </p:spPr>
      </p:pic>
      <p:pic>
        <p:nvPicPr>
          <p:cNvPr id="7" name="Picture 6" descr="A red and black sign&#10;&#10;Description automatically generated with low confidence">
            <a:extLst>
              <a:ext uri="{FF2B5EF4-FFF2-40B4-BE49-F238E27FC236}">
                <a16:creationId xmlns:a16="http://schemas.microsoft.com/office/drawing/2014/main" id="{79181717-507F-B872-62EE-EEB2C0C9A0DB}"/>
              </a:ext>
            </a:extLst>
          </p:cNvPr>
          <p:cNvPicPr>
            <a:picLocks noChangeAspect="1"/>
          </p:cNvPicPr>
          <p:nvPr/>
        </p:nvPicPr>
        <p:blipFill>
          <a:blip r:embed="rId20"/>
          <a:stretch>
            <a:fillRect/>
          </a:stretch>
        </p:blipFill>
        <p:spPr>
          <a:xfrm>
            <a:off x="180622" y="447675"/>
            <a:ext cx="771878" cy="243040"/>
          </a:xfrm>
          <a:prstGeom prst="rect">
            <a:avLst/>
          </a:prstGeom>
        </p:spPr>
      </p:pic>
      <p:pic>
        <p:nvPicPr>
          <p:cNvPr id="9" name="Picture 8" descr="A logo of a wrestling team&#10;&#10;Description automatically generated">
            <a:extLst>
              <a:ext uri="{FF2B5EF4-FFF2-40B4-BE49-F238E27FC236}">
                <a16:creationId xmlns:a16="http://schemas.microsoft.com/office/drawing/2014/main" id="{37B3AC4C-59C5-3F18-24D2-B7A5AD33E053}"/>
              </a:ext>
            </a:extLst>
          </p:cNvPr>
          <p:cNvPicPr>
            <a:picLocks noChangeAspect="1"/>
          </p:cNvPicPr>
          <p:nvPr/>
        </p:nvPicPr>
        <p:blipFill>
          <a:blip r:embed="rId21"/>
          <a:stretch>
            <a:fillRect/>
          </a:stretch>
        </p:blipFill>
        <p:spPr>
          <a:xfrm>
            <a:off x="295155" y="3971924"/>
            <a:ext cx="552331" cy="552331"/>
          </a:xfrm>
          <a:prstGeom prst="rect">
            <a:avLst/>
          </a:prstGeom>
        </p:spPr>
      </p:pic>
      <p:pic>
        <p:nvPicPr>
          <p:cNvPr id="3076" name="Picture 4">
            <a:extLst>
              <a:ext uri="{FF2B5EF4-FFF2-40B4-BE49-F238E27FC236}">
                <a16:creationId xmlns:a16="http://schemas.microsoft.com/office/drawing/2014/main" id="{3D69280B-4D68-ECEC-5C4C-1E2F69260EAA}"/>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28600" y="4429125"/>
            <a:ext cx="695325" cy="6953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logo with a lion head&#10;&#10;Description automatically generated">
            <a:extLst>
              <a:ext uri="{FF2B5EF4-FFF2-40B4-BE49-F238E27FC236}">
                <a16:creationId xmlns:a16="http://schemas.microsoft.com/office/drawing/2014/main" id="{D4690C0B-6BBB-B932-1D0D-83C1C1ED6201}"/>
              </a:ext>
            </a:extLst>
          </p:cNvPr>
          <p:cNvPicPr>
            <a:picLocks noChangeAspect="1"/>
          </p:cNvPicPr>
          <p:nvPr/>
        </p:nvPicPr>
        <p:blipFill>
          <a:blip r:embed="rId23"/>
          <a:stretch>
            <a:fillRect/>
          </a:stretch>
        </p:blipFill>
        <p:spPr>
          <a:xfrm>
            <a:off x="371475" y="3076575"/>
            <a:ext cx="428344" cy="428344"/>
          </a:xfrm>
          <a:prstGeom prst="rect">
            <a:avLst/>
          </a:prstGeom>
        </p:spPr>
      </p:pic>
      <p:pic>
        <p:nvPicPr>
          <p:cNvPr id="17" name="Picture 16" descr="A green and white logo&#10;&#10;Description automatically generated">
            <a:extLst>
              <a:ext uri="{FF2B5EF4-FFF2-40B4-BE49-F238E27FC236}">
                <a16:creationId xmlns:a16="http://schemas.microsoft.com/office/drawing/2014/main" id="{DDEE9ED0-8CF8-B147-7E49-146919A1F695}"/>
              </a:ext>
            </a:extLst>
          </p:cNvPr>
          <p:cNvPicPr>
            <a:picLocks noChangeAspect="1"/>
          </p:cNvPicPr>
          <p:nvPr/>
        </p:nvPicPr>
        <p:blipFill>
          <a:blip r:embed="rId24"/>
          <a:stretch>
            <a:fillRect/>
          </a:stretch>
        </p:blipFill>
        <p:spPr>
          <a:xfrm>
            <a:off x="295275" y="5039571"/>
            <a:ext cx="628220" cy="421140"/>
          </a:xfrm>
          <a:prstGeom prst="rect">
            <a:avLst/>
          </a:prstGeom>
        </p:spPr>
      </p:pic>
      <p:pic>
        <p:nvPicPr>
          <p:cNvPr id="11" name="Picture 10" descr="A red horse head with white text&#10;&#10;Description automatically generated">
            <a:extLst>
              <a:ext uri="{FF2B5EF4-FFF2-40B4-BE49-F238E27FC236}">
                <a16:creationId xmlns:a16="http://schemas.microsoft.com/office/drawing/2014/main" id="{00E68615-F6A1-2B17-B142-5DEAD9428F9B}"/>
              </a:ext>
            </a:extLst>
          </p:cNvPr>
          <p:cNvPicPr>
            <a:picLocks noChangeAspect="1"/>
          </p:cNvPicPr>
          <p:nvPr/>
        </p:nvPicPr>
        <p:blipFill>
          <a:blip r:embed="rId25"/>
          <a:stretch>
            <a:fillRect/>
          </a:stretch>
        </p:blipFill>
        <p:spPr>
          <a:xfrm>
            <a:off x="271216" y="5431535"/>
            <a:ext cx="679759" cy="520733"/>
          </a:xfrm>
          <a:prstGeom prst="rect">
            <a:avLst/>
          </a:prstGeom>
        </p:spPr>
      </p:pic>
    </p:spTree>
    <p:extLst>
      <p:ext uri="{BB962C8B-B14F-4D97-AF65-F5344CB8AC3E}">
        <p14:creationId xmlns:p14="http://schemas.microsoft.com/office/powerpoint/2010/main" val="2710783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05446DE-4E5A-ABC3-F882-EBFDA6B101F8}"/>
              </a:ext>
            </a:extLst>
          </p:cNvPr>
          <p:cNvGraphicFramePr>
            <a:graphicFrameLocks noGrp="1"/>
          </p:cNvGraphicFramePr>
          <p:nvPr>
            <p:extLst>
              <p:ext uri="{D42A27DB-BD31-4B8C-83A1-F6EECF244321}">
                <p14:modId xmlns:p14="http://schemas.microsoft.com/office/powerpoint/2010/main" val="4229708175"/>
              </p:ext>
            </p:extLst>
          </p:nvPr>
        </p:nvGraphicFramePr>
        <p:xfrm>
          <a:off x="694944" y="142875"/>
          <a:ext cx="10668381" cy="3219048"/>
        </p:xfrm>
        <a:graphic>
          <a:graphicData uri="http://schemas.openxmlformats.org/drawingml/2006/table">
            <a:tbl>
              <a:tblPr firstRow="1" bandRow="1">
                <a:noFill/>
                <a:tableStyleId>{BC0FBB63-32D2-4F83-ACA2-1CC0BCD108EE}</a:tableStyleId>
              </a:tblPr>
              <a:tblGrid>
                <a:gridCol w="10668381">
                  <a:extLst>
                    <a:ext uri="{9D8B030D-6E8A-4147-A177-3AD203B41FA5}">
                      <a16:colId xmlns:a16="http://schemas.microsoft.com/office/drawing/2014/main" val="3565827866"/>
                    </a:ext>
                  </a:extLst>
                </a:gridCol>
              </a:tblGrid>
              <a:tr h="506028">
                <a:tc>
                  <a:txBody>
                    <a:bodyPr/>
                    <a:lstStyle/>
                    <a:p>
                      <a:pPr marL="0" marR="0" lvl="0" indent="0" algn="l" defTabSz="914400" rtl="0" eaLnBrk="1" fontAlgn="auto" latinLnBrk="0" hangingPunct="1">
                        <a:lnSpc>
                          <a:spcPct val="100000"/>
                        </a:lnSpc>
                        <a:spcBef>
                          <a:spcPts val="0"/>
                        </a:spcBef>
                        <a:spcAft>
                          <a:spcPts val="0"/>
                        </a:spcAft>
                        <a:buClr>
                          <a:schemeClr val="dk1"/>
                        </a:buClr>
                        <a:buSzPts val="1800"/>
                        <a:buFont typeface="Calibri"/>
                        <a:buNone/>
                        <a:tabLst/>
                        <a:defRPr sz="1400" u="none" strike="noStrike" cap="none"/>
                      </a:pPr>
                      <a:r>
                        <a:rPr lang="en-US" sz="1800" b="0" dirty="0"/>
                        <a:t>Foothill Express: Joey </a:t>
                      </a:r>
                      <a:r>
                        <a:rPr lang="en-US" sz="1800" b="0" dirty="0" err="1"/>
                        <a:t>Granata</a:t>
                      </a:r>
                      <a:r>
                        <a:rPr lang="en-US" sz="1800" b="0" dirty="0"/>
                        <a:t> 661-444-1050 </a:t>
                      </a:r>
                      <a:r>
                        <a:rPr lang="en-US" sz="1600" b="0" i="0" u="none" strike="noStrike" kern="1200" cap="none" dirty="0">
                          <a:solidFill>
                            <a:schemeClr val="lt1"/>
                          </a:solidFill>
                          <a:effectLst/>
                          <a:latin typeface="Calibri"/>
                          <a:ea typeface="Calibri"/>
                          <a:cs typeface="Calibri"/>
                          <a:hlinkClick r:id="rId2"/>
                        </a:rPr>
                        <a:t>Jgranata@cavins.com</a:t>
                      </a:r>
                      <a:r>
                        <a:rPr lang="en-US" sz="1600" b="0" i="0" u="none" strike="noStrike" kern="1200" cap="none" dirty="0">
                          <a:solidFill>
                            <a:schemeClr val="lt1"/>
                          </a:solidFill>
                          <a:effectLst/>
                          <a:latin typeface="Calibri"/>
                          <a:ea typeface="Calibri"/>
                          <a:cs typeface="Calibri"/>
                        </a:rPr>
                        <a:t> </a:t>
                      </a:r>
                      <a:endParaRPr lang="en-US" sz="1800" b="0" dirty="0"/>
                    </a:p>
                  </a:txBody>
                  <a:tcPr marL="91450" marR="91450" marT="45725" marB="45725"/>
                </a:tc>
                <a:extLst>
                  <a:ext uri="{0D108BD9-81ED-4DB2-BD59-A6C34878D82A}">
                    <a16:rowId xmlns:a16="http://schemas.microsoft.com/office/drawing/2014/main" val="3158833755"/>
                  </a:ext>
                </a:extLst>
              </a:tr>
              <a:tr h="470516">
                <a:tc>
                  <a:txBody>
                    <a:bodyPr/>
                    <a:lstStyle/>
                    <a:p>
                      <a:pPr marL="0" marR="0" lvl="0" indent="0" algn="l" rtl="0">
                        <a:lnSpc>
                          <a:spcPct val="100000"/>
                        </a:lnSpc>
                        <a:spcBef>
                          <a:spcPts val="0"/>
                        </a:spcBef>
                        <a:spcAft>
                          <a:spcPts val="0"/>
                        </a:spcAft>
                        <a:buClr>
                          <a:schemeClr val="dk1"/>
                        </a:buClr>
                        <a:buSzPts val="1800"/>
                        <a:buFont typeface="Calibri"/>
                        <a:buNone/>
                        <a:defRPr sz="1400" u="none" strike="noStrike" cap="none"/>
                      </a:pPr>
                      <a:endParaRPr sz="1800" dirty="0"/>
                    </a:p>
                  </a:txBody>
                  <a:tcPr marL="91450" marR="91450" marT="45725" marB="45725"/>
                </a:tc>
                <a:extLst>
                  <a:ext uri="{0D108BD9-81ED-4DB2-BD59-A6C34878D82A}">
                    <a16:rowId xmlns:a16="http://schemas.microsoft.com/office/drawing/2014/main" val="1102817372"/>
                  </a:ext>
                </a:extLst>
              </a:tr>
              <a:tr h="560626">
                <a:tc>
                  <a:txBody>
                    <a:bodyPr/>
                    <a:lstStyle/>
                    <a:p>
                      <a:pPr marL="0" marR="0" lvl="0" indent="0" algn="l" rtl="0">
                        <a:lnSpc>
                          <a:spcPct val="100000"/>
                        </a:lnSpc>
                        <a:spcBef>
                          <a:spcPts val="0"/>
                        </a:spcBef>
                        <a:spcAft>
                          <a:spcPts val="0"/>
                        </a:spcAft>
                        <a:buClr>
                          <a:schemeClr val="dk1"/>
                        </a:buClr>
                        <a:buSzPts val="1800"/>
                        <a:buFont typeface="Calibri"/>
                        <a:buNone/>
                        <a:defRPr sz="1400" u="none" strike="noStrike" cap="none"/>
                      </a:pPr>
                      <a:endParaRPr sz="1800" dirty="0"/>
                    </a:p>
                  </a:txBody>
                  <a:tcPr marL="91450" marR="91450" marT="45725" marB="45725"/>
                </a:tc>
                <a:extLst>
                  <a:ext uri="{0D108BD9-81ED-4DB2-BD59-A6C34878D82A}">
                    <a16:rowId xmlns:a16="http://schemas.microsoft.com/office/drawing/2014/main" val="3406968492"/>
                  </a:ext>
                </a:extLst>
              </a:tr>
              <a:tr h="560626">
                <a:tc>
                  <a:txBody>
                    <a:bodyPr/>
                    <a:lstStyle/>
                    <a:p>
                      <a:pPr marL="0" marR="0" lvl="0" indent="0" algn="l" rtl="0">
                        <a:lnSpc>
                          <a:spcPct val="100000"/>
                        </a:lnSpc>
                        <a:spcBef>
                          <a:spcPts val="0"/>
                        </a:spcBef>
                        <a:spcAft>
                          <a:spcPts val="0"/>
                        </a:spcAft>
                        <a:buClr>
                          <a:schemeClr val="dk1"/>
                        </a:buClr>
                        <a:buSzPts val="1800"/>
                        <a:buFont typeface="Calibri"/>
                        <a:buNone/>
                        <a:defRPr sz="1400" u="none" strike="noStrike" cap="none"/>
                      </a:pPr>
                      <a:endParaRPr sz="1800" dirty="0"/>
                    </a:p>
                  </a:txBody>
                  <a:tcPr marL="91450" marR="91450" marT="45725" marB="45725"/>
                </a:tc>
                <a:extLst>
                  <a:ext uri="{0D108BD9-81ED-4DB2-BD59-A6C34878D82A}">
                    <a16:rowId xmlns:a16="http://schemas.microsoft.com/office/drawing/2014/main" val="2743492692"/>
                  </a:ext>
                </a:extLst>
              </a:tr>
              <a:tr h="560626">
                <a:tc>
                  <a:txBody>
                    <a:bodyPr/>
                    <a:lstStyle/>
                    <a:p>
                      <a:pPr marL="0" marR="0" lvl="0" indent="0" algn="l" rtl="0">
                        <a:lnSpc>
                          <a:spcPct val="100000"/>
                        </a:lnSpc>
                        <a:spcBef>
                          <a:spcPts val="0"/>
                        </a:spcBef>
                        <a:spcAft>
                          <a:spcPts val="0"/>
                        </a:spcAft>
                        <a:buClr>
                          <a:schemeClr val="dk1"/>
                        </a:buClr>
                        <a:buSzPts val="1800"/>
                        <a:buFont typeface="Calibri"/>
                        <a:buNone/>
                        <a:defRPr sz="1400" u="none" strike="noStrike" cap="none"/>
                      </a:pPr>
                      <a:endParaRPr sz="1800" dirty="0"/>
                    </a:p>
                  </a:txBody>
                  <a:tcPr marL="91450" marR="91450" marT="45725" marB="45725"/>
                </a:tc>
                <a:extLst>
                  <a:ext uri="{0D108BD9-81ED-4DB2-BD59-A6C34878D82A}">
                    <a16:rowId xmlns:a16="http://schemas.microsoft.com/office/drawing/2014/main" val="2922275831"/>
                  </a:ext>
                </a:extLst>
              </a:tr>
              <a:tr h="560626">
                <a:tc>
                  <a:txBody>
                    <a:bodyPr/>
                    <a:lstStyle/>
                    <a:p>
                      <a:pPr marL="0" marR="0" lvl="0" indent="0" algn="l" rtl="0">
                        <a:lnSpc>
                          <a:spcPct val="100000"/>
                        </a:lnSpc>
                        <a:spcBef>
                          <a:spcPts val="0"/>
                        </a:spcBef>
                        <a:spcAft>
                          <a:spcPts val="0"/>
                        </a:spcAft>
                        <a:buClr>
                          <a:schemeClr val="dk1"/>
                        </a:buClr>
                        <a:buSzPts val="1800"/>
                        <a:buFont typeface="Calibri"/>
                        <a:buNone/>
                        <a:defRPr sz="1400" u="none" strike="noStrike" cap="none"/>
                      </a:pPr>
                      <a:endParaRPr sz="1800" dirty="0"/>
                    </a:p>
                  </a:txBody>
                  <a:tcPr marL="91450" marR="91450" marT="45725" marB="45725"/>
                </a:tc>
                <a:extLst>
                  <a:ext uri="{0D108BD9-81ED-4DB2-BD59-A6C34878D82A}">
                    <a16:rowId xmlns:a16="http://schemas.microsoft.com/office/drawing/2014/main" val="165439310"/>
                  </a:ext>
                </a:extLst>
              </a:tr>
            </a:tbl>
          </a:graphicData>
        </a:graphic>
      </p:graphicFrame>
      <p:pic>
        <p:nvPicPr>
          <p:cNvPr id="4" name="Picture 3" descr="A logo of a train&#10;&#10;Description automatically generated">
            <a:extLst>
              <a:ext uri="{FF2B5EF4-FFF2-40B4-BE49-F238E27FC236}">
                <a16:creationId xmlns:a16="http://schemas.microsoft.com/office/drawing/2014/main" id="{AD9F47D2-31A6-D08F-B62E-F91B7E4C5525}"/>
              </a:ext>
            </a:extLst>
          </p:cNvPr>
          <p:cNvPicPr>
            <a:picLocks noChangeAspect="1"/>
          </p:cNvPicPr>
          <p:nvPr/>
        </p:nvPicPr>
        <p:blipFill>
          <a:blip r:embed="rId3"/>
          <a:stretch>
            <a:fillRect/>
          </a:stretch>
        </p:blipFill>
        <p:spPr>
          <a:xfrm>
            <a:off x="287883" y="118872"/>
            <a:ext cx="409340" cy="512064"/>
          </a:xfrm>
          <a:prstGeom prst="rect">
            <a:avLst/>
          </a:prstGeom>
        </p:spPr>
      </p:pic>
    </p:spTree>
    <p:extLst>
      <p:ext uri="{BB962C8B-B14F-4D97-AF65-F5344CB8AC3E}">
        <p14:creationId xmlns:p14="http://schemas.microsoft.com/office/powerpoint/2010/main" val="4215045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692259381"/>
              </p:ext>
            </p:extLst>
          </p:nvPr>
        </p:nvGraphicFramePr>
        <p:xfrm>
          <a:off x="663389" y="271603"/>
          <a:ext cx="10776136" cy="5516880"/>
        </p:xfrm>
        <a:graphic>
          <a:graphicData uri="http://schemas.openxmlformats.org/drawingml/2006/table">
            <a:tbl>
              <a:tblPr firstRow="1" bandRow="1">
                <a:tableStyleId>{2D5ABB26-0587-4C30-8999-92F81FD0307C}</a:tableStyleId>
              </a:tblPr>
              <a:tblGrid>
                <a:gridCol w="10776136">
                  <a:extLst>
                    <a:ext uri="{9D8B030D-6E8A-4147-A177-3AD203B41FA5}">
                      <a16:colId xmlns:a16="http://schemas.microsoft.com/office/drawing/2014/main" val="20000"/>
                    </a:ext>
                  </a:extLst>
                </a:gridCol>
              </a:tblGrid>
              <a:tr h="5052871">
                <a:tc>
                  <a:txBody>
                    <a:bodyPr/>
                    <a:lstStyle/>
                    <a:p>
                      <a:pPr algn="ctr"/>
                      <a:r>
                        <a:rPr lang="en-US" sz="2400" b="1" u="sng" dirty="0"/>
                        <a:t>Wrestling Participation Policies</a:t>
                      </a:r>
                    </a:p>
                    <a:p>
                      <a:pPr algn="ctr"/>
                      <a:endParaRPr lang="en-US" sz="2400" b="1" u="sng" dirty="0"/>
                    </a:p>
                    <a:p>
                      <a:pPr algn="ctr"/>
                      <a:r>
                        <a:rPr lang="en-US" sz="1400" b="1" u="sng" kern="1200" dirty="0">
                          <a:solidFill>
                            <a:schemeClr val="tx1"/>
                          </a:solidFill>
                          <a:latin typeface="+mn-lt"/>
                          <a:ea typeface="+mn-ea"/>
                          <a:cs typeface="+mn-cs"/>
                        </a:rPr>
                        <a:t>Public School Eligibility</a:t>
                      </a:r>
                      <a:br>
                        <a:rPr lang="en-US" sz="1400" kern="1200" dirty="0">
                          <a:solidFill>
                            <a:schemeClr val="tx1"/>
                          </a:solidFill>
                          <a:latin typeface="+mn-lt"/>
                          <a:ea typeface="+mn-ea"/>
                          <a:cs typeface="+mn-cs"/>
                        </a:rPr>
                      </a:br>
                      <a:r>
                        <a:rPr lang="en-US" sz="1400" kern="1200" dirty="0">
                          <a:solidFill>
                            <a:schemeClr val="tx1"/>
                          </a:solidFill>
                          <a:latin typeface="+mn-lt"/>
                          <a:ea typeface="+mn-ea"/>
                          <a:cs typeface="+mn-cs"/>
                        </a:rPr>
                        <a:t>-Middle School eligibility to be determined by individual schools and school boards. </a:t>
                      </a:r>
                    </a:p>
                    <a:p>
                      <a:pPr algn="ctr"/>
                      <a:br>
                        <a:rPr lang="en-US" sz="1400" kern="1200" dirty="0">
                          <a:solidFill>
                            <a:schemeClr val="tx1"/>
                          </a:solidFill>
                          <a:latin typeface="+mn-lt"/>
                          <a:ea typeface="+mn-ea"/>
                          <a:cs typeface="+mn-cs"/>
                        </a:rPr>
                      </a:br>
                      <a:r>
                        <a:rPr lang="en-US" sz="1400" kern="1200" dirty="0">
                          <a:solidFill>
                            <a:schemeClr val="tx1"/>
                          </a:solidFill>
                          <a:latin typeface="+mn-lt"/>
                          <a:ea typeface="+mn-ea"/>
                          <a:cs typeface="+mn-cs"/>
                        </a:rPr>
                        <a:t>- Elementary </a:t>
                      </a:r>
                      <a:r>
                        <a:rPr lang="en-US" sz="1400" b="0" kern="1200" dirty="0">
                          <a:solidFill>
                            <a:schemeClr val="tx1"/>
                          </a:solidFill>
                          <a:latin typeface="+mn-lt"/>
                          <a:ea typeface="+mn-ea"/>
                          <a:cs typeface="+mn-cs"/>
                        </a:rPr>
                        <a:t>and Jr High </a:t>
                      </a:r>
                      <a:r>
                        <a:rPr lang="en-US" sz="1400" kern="1200" dirty="0">
                          <a:solidFill>
                            <a:schemeClr val="tx1"/>
                          </a:solidFill>
                          <a:latin typeface="+mn-lt"/>
                          <a:ea typeface="+mn-ea"/>
                          <a:cs typeface="+mn-cs"/>
                        </a:rPr>
                        <a:t>(K-8) age participation determined by team and association.</a:t>
                      </a:r>
                    </a:p>
                    <a:p>
                      <a:pPr algn="ctr"/>
                      <a:br>
                        <a:rPr lang="en-US" sz="1400" kern="1200" dirty="0">
                          <a:solidFill>
                            <a:schemeClr val="tx1"/>
                          </a:solidFill>
                          <a:latin typeface="+mn-lt"/>
                          <a:ea typeface="+mn-ea"/>
                          <a:cs typeface="+mn-cs"/>
                        </a:rPr>
                      </a:br>
                      <a:endParaRPr lang="en-US" sz="1400" kern="1200" dirty="0">
                        <a:solidFill>
                          <a:schemeClr val="tx1"/>
                        </a:solidFill>
                        <a:latin typeface="+mn-lt"/>
                        <a:ea typeface="+mn-ea"/>
                        <a:cs typeface="+mn-cs"/>
                      </a:endParaRPr>
                    </a:p>
                    <a:p>
                      <a:pPr algn="ctr"/>
                      <a:r>
                        <a:rPr lang="en-US" sz="1400" b="1" u="sng" kern="1200" dirty="0">
                          <a:solidFill>
                            <a:schemeClr val="tx1"/>
                          </a:solidFill>
                          <a:latin typeface="+mn-lt"/>
                          <a:ea typeface="+mn-ea"/>
                          <a:cs typeface="+mn-cs"/>
                        </a:rPr>
                        <a:t>Clubs Eligibility</a:t>
                      </a:r>
                      <a:br>
                        <a:rPr lang="en-US" sz="1400" kern="1200" dirty="0">
                          <a:solidFill>
                            <a:schemeClr val="tx1"/>
                          </a:solidFill>
                          <a:latin typeface="+mn-lt"/>
                          <a:ea typeface="+mn-ea"/>
                          <a:cs typeface="+mn-cs"/>
                        </a:rPr>
                      </a:br>
                      <a:r>
                        <a:rPr lang="en-US" sz="1400" kern="1200" dirty="0">
                          <a:solidFill>
                            <a:schemeClr val="tx1"/>
                          </a:solidFill>
                          <a:latin typeface="+mn-lt"/>
                          <a:ea typeface="+mn-ea"/>
                          <a:cs typeface="+mn-cs"/>
                        </a:rPr>
                        <a:t>-Club (K-8</a:t>
                      </a:r>
                      <a:r>
                        <a:rPr lang="en-US" sz="1400" kern="1200" baseline="30000" dirty="0">
                          <a:solidFill>
                            <a:schemeClr val="tx1"/>
                          </a:solidFill>
                          <a:latin typeface="+mn-lt"/>
                          <a:ea typeface="+mn-ea"/>
                          <a:cs typeface="+mn-cs"/>
                        </a:rPr>
                        <a:t>th</a:t>
                      </a:r>
                      <a:r>
                        <a:rPr lang="en-US" sz="1400" kern="1200" dirty="0">
                          <a:solidFill>
                            <a:schemeClr val="tx1"/>
                          </a:solidFill>
                          <a:latin typeface="+mn-lt"/>
                          <a:ea typeface="+mn-ea"/>
                          <a:cs typeface="+mn-cs"/>
                        </a:rPr>
                        <a:t>) participation determined by individual clubs. </a:t>
                      </a:r>
                    </a:p>
                    <a:p>
                      <a:pPr algn="ctr"/>
                      <a:r>
                        <a:rPr lang="en-US" sz="1400" kern="1200" dirty="0">
                          <a:solidFill>
                            <a:schemeClr val="tx1"/>
                          </a:solidFill>
                          <a:latin typeface="+mn-lt"/>
                          <a:ea typeface="+mn-ea"/>
                          <a:cs typeface="+mn-cs"/>
                        </a:rPr>
                        <a:t>(academics and citizenship should still be focused whether public school or club)</a:t>
                      </a:r>
                      <a:br>
                        <a:rPr lang="en-US" sz="1400" kern="1200" dirty="0">
                          <a:solidFill>
                            <a:schemeClr val="tx1"/>
                          </a:solidFill>
                          <a:latin typeface="+mn-lt"/>
                          <a:ea typeface="+mn-ea"/>
                          <a:cs typeface="+mn-cs"/>
                        </a:rPr>
                      </a:br>
                      <a:br>
                        <a:rPr lang="en-US" sz="1400" kern="1200" dirty="0">
                          <a:solidFill>
                            <a:srgbClr val="FF0000"/>
                          </a:solidFill>
                          <a:latin typeface="+mn-lt"/>
                          <a:ea typeface="+mn-ea"/>
                          <a:cs typeface="+mn-cs"/>
                        </a:rPr>
                      </a:br>
                      <a:r>
                        <a:rPr lang="en-US" sz="1400" b="1" u="sng" kern="1200" dirty="0">
                          <a:solidFill>
                            <a:schemeClr val="tx1">
                              <a:lumMod val="85000"/>
                              <a:lumOff val="15000"/>
                            </a:schemeClr>
                          </a:solidFill>
                          <a:latin typeface="+mn-lt"/>
                          <a:ea typeface="+mn-ea"/>
                          <a:cs typeface="+mn-cs"/>
                        </a:rPr>
                        <a:t>Rosters</a:t>
                      </a:r>
                    </a:p>
                    <a:p>
                      <a:pPr algn="ctr"/>
                      <a:r>
                        <a:rPr lang="en-US" sz="1400" b="1" kern="1200" dirty="0">
                          <a:solidFill>
                            <a:schemeClr val="tx1"/>
                          </a:solidFill>
                          <a:latin typeface="+mn-lt"/>
                          <a:ea typeface="+mn-ea"/>
                          <a:cs typeface="+mn-cs"/>
                        </a:rPr>
                        <a:t>All rosters need</a:t>
                      </a:r>
                      <a:r>
                        <a:rPr lang="en-US" sz="1400" b="1" kern="1200" baseline="0" dirty="0">
                          <a:solidFill>
                            <a:schemeClr val="tx1"/>
                          </a:solidFill>
                          <a:latin typeface="+mn-lt"/>
                          <a:ea typeface="+mn-ea"/>
                          <a:cs typeface="+mn-cs"/>
                        </a:rPr>
                        <a:t> to be submitted by January 08</a:t>
                      </a:r>
                      <a:r>
                        <a:rPr lang="en-US" sz="1400" b="1" kern="1200" baseline="30000" dirty="0">
                          <a:solidFill>
                            <a:schemeClr val="tx1"/>
                          </a:solidFill>
                          <a:latin typeface="+mn-lt"/>
                          <a:ea typeface="+mn-ea"/>
                          <a:cs typeface="+mn-cs"/>
                        </a:rPr>
                        <a:t>th</a:t>
                      </a:r>
                      <a:r>
                        <a:rPr lang="en-US" sz="1400" b="1" kern="1200" baseline="0" dirty="0">
                          <a:solidFill>
                            <a:schemeClr val="tx1"/>
                          </a:solidFill>
                          <a:latin typeface="+mn-lt"/>
                          <a:ea typeface="+mn-ea"/>
                          <a:cs typeface="+mn-cs"/>
                        </a:rPr>
                        <a:t>, 2024.  </a:t>
                      </a:r>
                    </a:p>
                    <a:p>
                      <a:pPr algn="ctr"/>
                      <a:r>
                        <a:rPr lang="en-US" sz="1400" b="1" kern="1200" baseline="0" dirty="0">
                          <a:solidFill>
                            <a:schemeClr val="tx1"/>
                          </a:solidFill>
                          <a:latin typeface="+mn-lt"/>
                          <a:ea typeface="+mn-ea"/>
                          <a:cs typeface="+mn-cs"/>
                        </a:rPr>
                        <a:t>*all other wrestlers who join late or move into your district/team will have to be added by PETITION only at last meeting of season in January 30</a:t>
                      </a:r>
                      <a:r>
                        <a:rPr lang="en-US" sz="1400" b="1" kern="1200" baseline="30000" dirty="0">
                          <a:solidFill>
                            <a:schemeClr val="tx1"/>
                          </a:solidFill>
                          <a:latin typeface="+mn-lt"/>
                          <a:ea typeface="+mn-ea"/>
                          <a:cs typeface="+mn-cs"/>
                        </a:rPr>
                        <a:t>th</a:t>
                      </a:r>
                      <a:r>
                        <a:rPr lang="en-US" sz="1400" b="1" kern="1200" baseline="0" dirty="0">
                          <a:solidFill>
                            <a:schemeClr val="tx1"/>
                          </a:solidFill>
                          <a:latin typeface="+mn-lt"/>
                          <a:ea typeface="+mn-ea"/>
                          <a:cs typeface="+mn-cs"/>
                        </a:rPr>
                        <a:t>, 2023  </a:t>
                      </a:r>
                    </a:p>
                    <a:p>
                      <a:pPr algn="ctr"/>
                      <a:r>
                        <a:rPr lang="en-US" sz="1400" b="1" kern="1200" baseline="0" dirty="0">
                          <a:solidFill>
                            <a:srgbClr val="FF0000"/>
                          </a:solidFill>
                          <a:highlight>
                            <a:srgbClr val="FFFF00"/>
                          </a:highlight>
                          <a:latin typeface="+mn-lt"/>
                          <a:ea typeface="+mn-ea"/>
                          <a:cs typeface="+mn-cs"/>
                        </a:rPr>
                        <a:t>**Final roster Due the Wednesday before Valley (no exceptions)</a:t>
                      </a:r>
                    </a:p>
                    <a:p>
                      <a:pPr algn="ctr"/>
                      <a:r>
                        <a:rPr lang="en-US" sz="1400" b="1" kern="1200" dirty="0">
                          <a:solidFill>
                            <a:schemeClr val="tx1">
                              <a:lumMod val="95000"/>
                              <a:lumOff val="5000"/>
                            </a:schemeClr>
                          </a:solidFill>
                          <a:latin typeface="+mn-lt"/>
                          <a:ea typeface="+mn-ea"/>
                          <a:cs typeface="+mn-cs"/>
                        </a:rPr>
                        <a:t>**Team points</a:t>
                      </a:r>
                      <a:r>
                        <a:rPr lang="en-US" sz="1400" b="1" kern="1200" baseline="0" dirty="0">
                          <a:solidFill>
                            <a:schemeClr val="tx1">
                              <a:lumMod val="95000"/>
                              <a:lumOff val="5000"/>
                            </a:schemeClr>
                          </a:solidFill>
                          <a:latin typeface="+mn-lt"/>
                          <a:ea typeface="+mn-ea"/>
                          <a:cs typeface="+mn-cs"/>
                        </a:rPr>
                        <a:t> will be deducted for MASTERS at a rate of 20 per division if rosters are not sent by this date</a:t>
                      </a:r>
                      <a:r>
                        <a:rPr lang="en-US" sz="1400" kern="1200" baseline="0" dirty="0">
                          <a:solidFill>
                            <a:schemeClr val="tx1">
                              <a:lumMod val="95000"/>
                              <a:lumOff val="5000"/>
                            </a:schemeClr>
                          </a:solidFill>
                          <a:latin typeface="+mn-lt"/>
                          <a:ea typeface="+mn-ea"/>
                          <a:cs typeface="+mn-cs"/>
                        </a:rPr>
                        <a:t>.  </a:t>
                      </a:r>
                      <a:br>
                        <a:rPr lang="en-US" sz="1400" kern="1200" dirty="0">
                          <a:solidFill>
                            <a:schemeClr val="tx1">
                              <a:lumMod val="95000"/>
                              <a:lumOff val="5000"/>
                            </a:schemeClr>
                          </a:solidFill>
                          <a:latin typeface="+mn-lt"/>
                          <a:ea typeface="+mn-ea"/>
                          <a:cs typeface="+mn-cs"/>
                        </a:rPr>
                      </a:br>
                      <a:r>
                        <a:rPr lang="en-US" sz="1400" b="1" u="sng" kern="1200" dirty="0">
                          <a:solidFill>
                            <a:schemeClr val="tx1"/>
                          </a:solidFill>
                          <a:latin typeface="+mn-lt"/>
                          <a:ea typeface="+mn-ea"/>
                          <a:cs typeface="+mn-cs"/>
                        </a:rPr>
                        <a:t>Other Standards</a:t>
                      </a:r>
                      <a:br>
                        <a:rPr lang="en-US" sz="1400" u="sng" kern="1200" dirty="0">
                          <a:solidFill>
                            <a:schemeClr val="tx1"/>
                          </a:solidFill>
                          <a:latin typeface="+mn-lt"/>
                          <a:ea typeface="+mn-ea"/>
                          <a:cs typeface="+mn-cs"/>
                        </a:rPr>
                      </a:br>
                      <a:r>
                        <a:rPr lang="en-US" sz="1400" kern="1200" dirty="0">
                          <a:solidFill>
                            <a:schemeClr val="tx1"/>
                          </a:solidFill>
                          <a:latin typeface="+mn-lt"/>
                          <a:ea typeface="+mn-ea"/>
                          <a:cs typeface="+mn-cs"/>
                        </a:rPr>
                        <a:t>A wrestler may participate in a different program if:</a:t>
                      </a:r>
                    </a:p>
                    <a:p>
                      <a:r>
                        <a:rPr lang="en-US" sz="1400" kern="1200" dirty="0">
                          <a:solidFill>
                            <a:schemeClr val="tx1"/>
                          </a:solidFill>
                          <a:latin typeface="+mn-lt"/>
                          <a:ea typeface="+mn-ea"/>
                          <a:cs typeface="+mn-cs"/>
                        </a:rPr>
                        <a:t> </a:t>
                      </a:r>
                    </a:p>
                    <a:p>
                      <a:pPr algn="ctr"/>
                      <a:r>
                        <a:rPr lang="en-US" sz="1400" kern="1200" dirty="0">
                          <a:solidFill>
                            <a:schemeClr val="tx1"/>
                          </a:solidFill>
                          <a:latin typeface="+mn-lt"/>
                          <a:ea typeface="+mn-ea"/>
                          <a:cs typeface="+mn-cs"/>
                        </a:rPr>
                        <a:t>a. The wrestler has no place else to participate.</a:t>
                      </a:r>
                      <a:br>
                        <a:rPr lang="en-US" sz="1400" kern="1200" dirty="0">
                          <a:solidFill>
                            <a:schemeClr val="tx1"/>
                          </a:solidFill>
                          <a:latin typeface="+mn-lt"/>
                          <a:ea typeface="+mn-ea"/>
                          <a:cs typeface="+mn-cs"/>
                        </a:rPr>
                      </a:br>
                      <a:endParaRPr lang="en-US" sz="1400" kern="1200" dirty="0">
                        <a:solidFill>
                          <a:schemeClr val="tx1"/>
                        </a:solidFill>
                        <a:latin typeface="+mn-lt"/>
                        <a:ea typeface="+mn-ea"/>
                        <a:cs typeface="+mn-cs"/>
                      </a:endParaRPr>
                    </a:p>
                    <a:p>
                      <a:pPr algn="ctr"/>
                      <a:r>
                        <a:rPr lang="en-US" sz="1400" kern="1200" dirty="0">
                          <a:solidFill>
                            <a:schemeClr val="tx1"/>
                          </a:solidFill>
                          <a:latin typeface="+mn-lt"/>
                          <a:ea typeface="+mn-ea"/>
                          <a:cs typeface="+mn-cs"/>
                        </a:rPr>
                        <a:t>b. A wrestler that is enrolled in private school or the local public school will not accommodate; there is no school team to wrestle with.</a:t>
                      </a:r>
                      <a:endParaRPr lang="en-US" sz="1400"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16748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5823</TotalTime>
  <Words>2286</Words>
  <Application>Microsoft Office PowerPoint</Application>
  <PresentationFormat>Widescreen</PresentationFormat>
  <Paragraphs>167</Paragraphs>
  <Slides>13</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2023-2024 CVYWA Association Handbook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2018-2019 CVYWA Association Handbook</dc:title>
  <dc:creator>adrian hernandez</dc:creator>
  <cp:lastModifiedBy>adrian hernandez</cp:lastModifiedBy>
  <cp:revision>93</cp:revision>
  <dcterms:modified xsi:type="dcterms:W3CDTF">2023-10-16T02:59:52Z</dcterms:modified>
</cp:coreProperties>
</file>